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57" r:id="rId3"/>
    <p:sldId id="258" r:id="rId4"/>
    <p:sldId id="268" r:id="rId5"/>
    <p:sldId id="261" r:id="rId6"/>
    <p:sldId id="259" r:id="rId7"/>
    <p:sldId id="269" r:id="rId8"/>
    <p:sldId id="272" r:id="rId9"/>
    <p:sldId id="260" r:id="rId10"/>
    <p:sldId id="262" r:id="rId11"/>
    <p:sldId id="263"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0B1A6-13D3-47CD-BEA0-F82DFD6C06A0}" type="datetimeFigureOut">
              <a:rPr lang="fr-BE" smtClean="0"/>
              <a:t>13-11-24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7FE58-0353-45C9-9F13-C04B12CF4AD2}" type="slidenum">
              <a:rPr lang="fr-BE" smtClean="0"/>
              <a:t>‹N°›</a:t>
            </a:fld>
            <a:endParaRPr lang="fr-BE"/>
          </a:p>
        </p:txBody>
      </p:sp>
    </p:spTree>
    <p:extLst>
      <p:ext uri="{BB962C8B-B14F-4D97-AF65-F5344CB8AC3E}">
        <p14:creationId xmlns:p14="http://schemas.microsoft.com/office/powerpoint/2010/main" val="206271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E67FE58-0353-45C9-9F13-C04B12CF4AD2}" type="slidenum">
              <a:rPr lang="fr-BE" smtClean="0"/>
              <a:t>6</a:t>
            </a:fld>
            <a:endParaRPr lang="fr-BE"/>
          </a:p>
        </p:txBody>
      </p:sp>
    </p:spTree>
    <p:extLst>
      <p:ext uri="{BB962C8B-B14F-4D97-AF65-F5344CB8AC3E}">
        <p14:creationId xmlns:p14="http://schemas.microsoft.com/office/powerpoint/2010/main" val="365024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E67FE58-0353-45C9-9F13-C04B12CF4AD2}" type="slidenum">
              <a:rPr lang="fr-BE" smtClean="0"/>
              <a:t>9</a:t>
            </a:fld>
            <a:endParaRPr lang="fr-BE"/>
          </a:p>
        </p:txBody>
      </p:sp>
    </p:spTree>
    <p:extLst>
      <p:ext uri="{BB962C8B-B14F-4D97-AF65-F5344CB8AC3E}">
        <p14:creationId xmlns:p14="http://schemas.microsoft.com/office/powerpoint/2010/main" val="234913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E67FE58-0353-45C9-9F13-C04B12CF4AD2}" type="slidenum">
              <a:rPr lang="fr-BE" smtClean="0"/>
              <a:t>10</a:t>
            </a:fld>
            <a:endParaRPr lang="fr-BE"/>
          </a:p>
        </p:txBody>
      </p:sp>
    </p:spTree>
    <p:extLst>
      <p:ext uri="{BB962C8B-B14F-4D97-AF65-F5344CB8AC3E}">
        <p14:creationId xmlns:p14="http://schemas.microsoft.com/office/powerpoint/2010/main" val="165945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E67FE58-0353-45C9-9F13-C04B12CF4AD2}" type="slidenum">
              <a:rPr lang="fr-BE" smtClean="0"/>
              <a:t>11</a:t>
            </a:fld>
            <a:endParaRPr lang="fr-BE"/>
          </a:p>
        </p:txBody>
      </p:sp>
    </p:spTree>
    <p:extLst>
      <p:ext uri="{BB962C8B-B14F-4D97-AF65-F5344CB8AC3E}">
        <p14:creationId xmlns:p14="http://schemas.microsoft.com/office/powerpoint/2010/main" val="408146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1E67FE58-0353-45C9-9F13-C04B12CF4AD2}" type="slidenum">
              <a:rPr lang="fr-BE" smtClean="0"/>
              <a:t>12</a:t>
            </a:fld>
            <a:endParaRPr lang="fr-BE"/>
          </a:p>
        </p:txBody>
      </p:sp>
    </p:spTree>
    <p:extLst>
      <p:ext uri="{BB962C8B-B14F-4D97-AF65-F5344CB8AC3E}">
        <p14:creationId xmlns:p14="http://schemas.microsoft.com/office/powerpoint/2010/main" val="340455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EE015-223C-5D06-4F2F-32460C2C328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715447B-07CE-0D09-9A2D-A770A8DAE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0F4830E-4BD3-875E-AAF1-215603580568}"/>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F06D451E-63B7-4893-093B-88D0799C945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E714F9C-0158-0B31-B212-A63F17BE7C44}"/>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193734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A5886-C1CC-37CC-7A94-447B3140C618}"/>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BFB5A09-7F99-1FA0-6A81-BED80071D9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5B4D0B2-6038-FAFE-9108-25700A92427D}"/>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F95DAE53-E852-61A4-7FBD-BF0AAF604CF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8CDFAA3-6B4C-A10D-C56B-8D613D5872AD}"/>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304925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C1DEAD4-3C56-DAD7-40A1-3A0B699D4EA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7AF542D-D95C-EAAB-56CA-F643C68D27F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DE407AB-0858-3E88-CACF-BE766168BA24}"/>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502C04DB-074A-E6FE-4A58-709AB4CA148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8A87ECB-9708-35DE-AF4C-63FF17744287}"/>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32926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C5BDE-7AE7-903F-D3A7-BB1815E5B4D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EFF68D4-C88C-1C43-2C10-615BADA24F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E03AF89-85D1-05DD-53A7-1FB0C639D58C}"/>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41933940-5480-3273-340F-200CC15461A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1B568D6-7DDF-4D69-CBB5-40ED648D7E56}"/>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283042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C47C-E954-E17C-081D-EFAA06D8CD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61E6A6C3-4218-89DB-57F3-CEDC1B681A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9E3172-027E-62BD-6AB3-07D5FAF5543D}"/>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5D71986B-65F3-98F5-911E-D057BC46FB7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53A5767-C886-FA51-5FFC-C4A98504BA5E}"/>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531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390FD-E6FB-8917-D780-463B7A74350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85B31F8-3078-A9CF-7E70-BD4047D5327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C34A9DA4-C5C9-608C-D18E-D50653AD9D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3FC888D2-3C71-7BD3-D5D7-865D2DE7B3D3}"/>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6" name="Espace réservé du pied de page 5">
            <a:extLst>
              <a:ext uri="{FF2B5EF4-FFF2-40B4-BE49-F238E27FC236}">
                <a16:creationId xmlns:a16="http://schemas.microsoft.com/office/drawing/2014/main" id="{434C5DBD-CEF3-89AB-74FE-04B797811FA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2D80E73-79A9-158A-91D2-D9BCE3C7C02A}"/>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141083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987EE-1209-8A75-524B-E8A572FF5C41}"/>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3B635FF-1AD4-FC2C-3984-86A5B0C6D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7E56D77-2FE2-E7AC-2BCF-A425822E24B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0A1FE4A-2741-62F7-EA88-8B82A07D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0BC2C2B-4A35-04CC-0D68-72B28D1D7B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3703E35-9B21-9288-BF21-2410658CA5F9}"/>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8" name="Espace réservé du pied de page 7">
            <a:extLst>
              <a:ext uri="{FF2B5EF4-FFF2-40B4-BE49-F238E27FC236}">
                <a16:creationId xmlns:a16="http://schemas.microsoft.com/office/drawing/2014/main" id="{5F44E963-05F5-78A4-967F-EAD39B64C9D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140DDCE3-5BDB-3B03-AF96-A0FE6F871B6D}"/>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144104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D0A4E7-F512-A5AA-A15E-5F39E21990E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35A4B9D2-FBF8-05F2-3A56-3E8C77BD7E45}"/>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4" name="Espace réservé du pied de page 3">
            <a:extLst>
              <a:ext uri="{FF2B5EF4-FFF2-40B4-BE49-F238E27FC236}">
                <a16:creationId xmlns:a16="http://schemas.microsoft.com/office/drawing/2014/main" id="{8D12E006-6BBF-A544-6124-602877409AE6}"/>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26FA571-3C9D-B6EE-8D32-11ABDC4FA1AD}"/>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363001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3A0834-CAFA-5A31-BF1C-2ED7E648EC4F}"/>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3" name="Espace réservé du pied de page 2">
            <a:extLst>
              <a:ext uri="{FF2B5EF4-FFF2-40B4-BE49-F238E27FC236}">
                <a16:creationId xmlns:a16="http://schemas.microsoft.com/office/drawing/2014/main" id="{073C1CB3-3CE4-AC18-37BB-0551D776A4E5}"/>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AB16179-B896-7F7E-D4D6-2F172F20014F}"/>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28793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A0470-A0D6-35B1-BC36-0E977F9D00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4D49712-022B-F057-785D-0C25A4458B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D560F15-DF27-78C4-9CA5-3F51EF10B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724EE8-3657-0419-A41C-65BBA94FC677}"/>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6" name="Espace réservé du pied de page 5">
            <a:extLst>
              <a:ext uri="{FF2B5EF4-FFF2-40B4-BE49-F238E27FC236}">
                <a16:creationId xmlns:a16="http://schemas.microsoft.com/office/drawing/2014/main" id="{4367D11D-7D61-B5EE-CB3D-B4DD2C96646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8492524-1602-70B4-7A1E-FA78E15AFD13}"/>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201146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FC1BA-65C5-4C20-0E8F-CAB098203D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8212CE3-96BD-441E-4198-2860344FE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E1FB6838-DF16-4CF7-B06F-9E7300A44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8A8412-9FC9-C713-F67E-0B4B24F3C4BD}"/>
              </a:ext>
            </a:extLst>
          </p:cNvPr>
          <p:cNvSpPr>
            <a:spLocks noGrp="1"/>
          </p:cNvSpPr>
          <p:nvPr>
            <p:ph type="dt" sz="half" idx="10"/>
          </p:nvPr>
        </p:nvSpPr>
        <p:spPr/>
        <p:txBody>
          <a:bodyPr/>
          <a:lstStyle/>
          <a:p>
            <a:fld id="{57D11FB6-3985-42BC-97CC-70F220BFB906}" type="datetimeFigureOut">
              <a:rPr lang="fr-BE" smtClean="0"/>
              <a:t>13-11-24</a:t>
            </a:fld>
            <a:endParaRPr lang="fr-BE"/>
          </a:p>
        </p:txBody>
      </p:sp>
      <p:sp>
        <p:nvSpPr>
          <p:cNvPr id="6" name="Espace réservé du pied de page 5">
            <a:extLst>
              <a:ext uri="{FF2B5EF4-FFF2-40B4-BE49-F238E27FC236}">
                <a16:creationId xmlns:a16="http://schemas.microsoft.com/office/drawing/2014/main" id="{79E0F7D8-F2DB-28BF-4208-27FBA43DF35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76286A6-26BB-A80C-BCC2-7872B8A3D919}"/>
              </a:ext>
            </a:extLst>
          </p:cNvPr>
          <p:cNvSpPr>
            <a:spLocks noGrp="1"/>
          </p:cNvSpPr>
          <p:nvPr>
            <p:ph type="sldNum" sz="quarter" idx="12"/>
          </p:nvPr>
        </p:nvSpPr>
        <p:spPr/>
        <p:txBody>
          <a:bodyPr/>
          <a:lstStyle/>
          <a:p>
            <a:fld id="{BE4B38AD-F8FB-4E56-9119-9237AFB19816}" type="slidenum">
              <a:rPr lang="fr-BE" smtClean="0"/>
              <a:t>‹N°›</a:t>
            </a:fld>
            <a:endParaRPr lang="fr-BE"/>
          </a:p>
        </p:txBody>
      </p:sp>
    </p:spTree>
    <p:extLst>
      <p:ext uri="{BB962C8B-B14F-4D97-AF65-F5344CB8AC3E}">
        <p14:creationId xmlns:p14="http://schemas.microsoft.com/office/powerpoint/2010/main" val="366792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4CFF3F4-95E2-537B-F2EE-8ABB4F7E4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62C3A6B-B7FA-61C7-3A0D-5BF00119B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5EFF3A0-EC94-E60D-BF0F-FBCE22AA9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D11FB6-3985-42BC-97CC-70F220BFB906}" type="datetimeFigureOut">
              <a:rPr lang="fr-BE" smtClean="0"/>
              <a:t>13-11-24</a:t>
            </a:fld>
            <a:endParaRPr lang="fr-BE"/>
          </a:p>
        </p:txBody>
      </p:sp>
      <p:sp>
        <p:nvSpPr>
          <p:cNvPr id="5" name="Espace réservé du pied de page 4">
            <a:extLst>
              <a:ext uri="{FF2B5EF4-FFF2-40B4-BE49-F238E27FC236}">
                <a16:creationId xmlns:a16="http://schemas.microsoft.com/office/drawing/2014/main" id="{C235D6C2-429A-BAEA-4126-CCF019EA1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6BBF33E-82F9-B059-A116-8E42483C5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4B38AD-F8FB-4E56-9119-9237AFB19816}" type="slidenum">
              <a:rPr lang="fr-BE" smtClean="0"/>
              <a:t>‹N°›</a:t>
            </a:fld>
            <a:endParaRPr lang="fr-BE"/>
          </a:p>
        </p:txBody>
      </p:sp>
    </p:spTree>
    <p:extLst>
      <p:ext uri="{BB962C8B-B14F-4D97-AF65-F5344CB8AC3E}">
        <p14:creationId xmlns:p14="http://schemas.microsoft.com/office/powerpoint/2010/main" val="296680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54666-2ADC-6B2D-5A9D-9A5E0F00AF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811B37-D6E8-16F8-3B9B-6AA58E617EC7}"/>
              </a:ext>
            </a:extLst>
          </p:cNvPr>
          <p:cNvSpPr>
            <a:spLocks noGrp="1"/>
          </p:cNvSpPr>
          <p:nvPr>
            <p:ph type="ctrTitle"/>
          </p:nvPr>
        </p:nvSpPr>
        <p:spPr>
          <a:xfrm>
            <a:off x="1425675" y="453770"/>
            <a:ext cx="9164569" cy="1440344"/>
          </a:xfrm>
        </p:spPr>
        <p:txBody>
          <a:bodyPr>
            <a:normAutofit fontScale="90000"/>
          </a:bodyPr>
          <a:lstStyle/>
          <a:p>
            <a:br>
              <a:rPr lang="fr-BE" dirty="0">
                <a:solidFill>
                  <a:srgbClr val="FF0000"/>
                </a:solidFill>
              </a:rPr>
            </a:br>
            <a:br>
              <a:rPr lang="fr-BE" dirty="0">
                <a:solidFill>
                  <a:srgbClr val="FF0000"/>
                </a:solidFill>
              </a:rPr>
            </a:br>
            <a:br>
              <a:rPr lang="fr-BE" dirty="0">
                <a:solidFill>
                  <a:srgbClr val="FF0000"/>
                </a:solidFill>
              </a:rPr>
            </a:br>
            <a:r>
              <a:rPr lang="fr-BE" sz="4400" dirty="0">
                <a:solidFill>
                  <a:srgbClr val="FF0000"/>
                </a:solidFill>
              </a:rPr>
              <a:t>La communication </a:t>
            </a:r>
            <a:br>
              <a:rPr lang="fr-BE" sz="4400" dirty="0">
                <a:solidFill>
                  <a:srgbClr val="FF0000"/>
                </a:solidFill>
              </a:rPr>
            </a:br>
            <a:endParaRPr lang="fr-BE" sz="4400" dirty="0">
              <a:solidFill>
                <a:srgbClr val="FF0000"/>
              </a:solidFill>
            </a:endParaRPr>
          </a:p>
        </p:txBody>
      </p:sp>
      <p:sp>
        <p:nvSpPr>
          <p:cNvPr id="3" name="Sous-titre 2">
            <a:extLst>
              <a:ext uri="{FF2B5EF4-FFF2-40B4-BE49-F238E27FC236}">
                <a16:creationId xmlns:a16="http://schemas.microsoft.com/office/drawing/2014/main" id="{269D19DC-8A1C-24EA-D10F-94D301503522}"/>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A274BDD6-03F2-836A-CFC8-AB329CA7AC20}"/>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C1FD4D33-B3BA-F761-5C4B-BB74DDF57701}"/>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6" name="Rectangle 3">
            <a:extLst>
              <a:ext uri="{FF2B5EF4-FFF2-40B4-BE49-F238E27FC236}">
                <a16:creationId xmlns:a16="http://schemas.microsoft.com/office/drawing/2014/main" id="{BC7BC3C2-EEE5-CC56-13C0-D27C445F8075}"/>
              </a:ext>
            </a:extLst>
          </p:cNvPr>
          <p:cNvSpPr>
            <a:spLocks noChangeArrowheads="1"/>
          </p:cNvSpPr>
          <p:nvPr/>
        </p:nvSpPr>
        <p:spPr bwMode="auto">
          <a:xfrm>
            <a:off x="999878" y="2073429"/>
            <a:ext cx="10451691" cy="403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Fausse erreur de croire que plus on argumente, plus on va être convaincant.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-Pour eux, toutes ces explications sont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étranges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 et même «</a:t>
            </a:r>
            <a:r>
              <a:rPr lang="fr-BE" sz="1800" b="1" dirty="0">
                <a:effectLst/>
                <a:latin typeface="Calibri Light" panose="020F0302020204030204" pitchFamily="34" charset="0"/>
                <a:ea typeface="Calibri" panose="020F0502020204030204" pitchFamily="34" charset="0"/>
                <a:cs typeface="Times New Roman" panose="02020603050405020304" pitchFamily="18" charset="0"/>
              </a:rPr>
              <a:t> inintéressantes</a:t>
            </a:r>
            <a:r>
              <a:rPr lang="fr-BE"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-Trop en dire fait fuir ou alors il y aura 1000 questions et finalement ça s’éternise pour entendre dire, je vais réfléchir.</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Light" panose="020F0302020204030204" pitchFamily="34" charset="0"/>
                <a:ea typeface="Calibri" panose="020F0502020204030204" pitchFamily="34" charset="0"/>
                <a:cs typeface="Times New Roman" panose="02020603050405020304" pitchFamily="18" charset="0"/>
              </a:rPr>
              <a:t>-Les études montrent que nous prenons nos décisions en quelques secondes à peine.</a:t>
            </a:r>
          </a:p>
          <a:p>
            <a:pPr>
              <a:lnSpc>
                <a:spcPct val="107000"/>
              </a:lnSpc>
              <a:spcAft>
                <a:spcPts val="800"/>
              </a:spcAft>
            </a:pPr>
            <a:r>
              <a:rPr lang="fr-BE" sz="1800" dirty="0">
                <a:effectLst/>
                <a:latin typeface="Calibri Light" panose="020F0302020204030204" pitchFamily="34" charset="0"/>
                <a:ea typeface="Calibri" panose="020F0502020204030204" pitchFamily="34" charset="0"/>
              </a:rPr>
              <a:t>Retenez uniquement ceci, </a:t>
            </a:r>
            <a:r>
              <a:rPr lang="fr-BE" sz="1800" b="1" dirty="0">
                <a:effectLst/>
                <a:latin typeface="Calibri Light" panose="020F0302020204030204" pitchFamily="34" charset="0"/>
                <a:ea typeface="Calibri" panose="020F0502020204030204" pitchFamily="34" charset="0"/>
              </a:rPr>
              <a:t>confiance en vos produits, témoignage personnel avec le cœur, soyez CONVAINCU et vous serez CONVAINQUANT</a:t>
            </a:r>
            <a:r>
              <a:rPr lang="fr-BE" sz="1800" dirty="0">
                <a:effectLst/>
                <a:latin typeface="Calibri Light" panose="020F0302020204030204" pitchFamily="34" charset="0"/>
                <a:ea typeface="Calibri" panose="020F0502020204030204" pitchFamily="34" charset="0"/>
              </a:rPr>
              <a:t> en votre business et l’interlocuteur sera en confiance également du coup. </a:t>
            </a:r>
          </a:p>
          <a:p>
            <a:pPr>
              <a:lnSpc>
                <a:spcPct val="107000"/>
              </a:lnSpc>
              <a:spcAft>
                <a:spcPts val="800"/>
              </a:spcAft>
            </a:pPr>
            <a:endParaRPr lang="fr-BE" sz="1800" dirty="0">
              <a:effectLst/>
              <a:latin typeface="Calibri Light" panose="020F0302020204030204" pitchFamily="34" charset="0"/>
              <a:ea typeface="Calibri" panose="020F0502020204030204" pitchFamily="34" charset="0"/>
            </a:endParaRPr>
          </a:p>
          <a:p>
            <a:pPr algn="ctr">
              <a:lnSpc>
                <a:spcPct val="107000"/>
              </a:lnSpc>
              <a:spcAft>
                <a:spcPts val="800"/>
              </a:spcAft>
            </a:pPr>
            <a:r>
              <a:rPr lang="fr-BE"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Exemple d’erreurs a EVITER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BE" altLang="fr-FR" b="1" i="0" u="none" strike="noStrike" cap="none" normalizeH="0" baseline="0" dirty="0">
              <a:ln>
                <a:noFill/>
              </a:ln>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441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7403014" cy="981740"/>
          </a:xfrm>
        </p:spPr>
        <p:txBody>
          <a:bodyPr>
            <a:normAutofit/>
          </a:bodyPr>
          <a:lstStyle/>
          <a:p>
            <a:br>
              <a:rPr lang="fr-BE" sz="1200" dirty="0">
                <a:solidFill>
                  <a:srgbClr val="FF0000"/>
                </a:solidFill>
                <a:latin typeface="Arial" panose="020B0604020202020204" pitchFamily="34" charset="0"/>
                <a:cs typeface="Arial" panose="020B0604020202020204" pitchFamily="34" charset="0"/>
              </a:rPr>
            </a:br>
            <a:br>
              <a:rPr lang="fr-BE" sz="1200" dirty="0">
                <a:solidFill>
                  <a:srgbClr val="FF0000"/>
                </a:solidFill>
                <a:latin typeface="Arial" panose="020B0604020202020204" pitchFamily="34" charset="0"/>
                <a:cs typeface="Arial" panose="020B0604020202020204" pitchFamily="34" charset="0"/>
              </a:rPr>
            </a:br>
            <a:endParaRPr lang="fr-BE" sz="1200" dirty="0">
              <a:solidFill>
                <a:srgbClr val="FF0000"/>
              </a:solidFill>
              <a:latin typeface="Arial" panose="020B0604020202020204" pitchFamily="34" charset="0"/>
              <a:cs typeface="Arial" panose="020B0604020202020204" pitchFamily="34" charset="0"/>
            </a:endParaRP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41" name="ZoneTexte 40">
            <a:extLst>
              <a:ext uri="{FF2B5EF4-FFF2-40B4-BE49-F238E27FC236}">
                <a16:creationId xmlns:a16="http://schemas.microsoft.com/office/drawing/2014/main" id="{8229CE91-15C3-CAB2-D073-891B958C40B9}"/>
              </a:ext>
            </a:extLst>
          </p:cNvPr>
          <p:cNvSpPr txBox="1"/>
          <p:nvPr/>
        </p:nvSpPr>
        <p:spPr>
          <a:xfrm>
            <a:off x="1376855" y="8112406"/>
            <a:ext cx="7451835" cy="369332"/>
          </a:xfrm>
          <a:prstGeom prst="rect">
            <a:avLst/>
          </a:prstGeom>
          <a:noFill/>
        </p:spPr>
        <p:txBody>
          <a:bodyPr wrap="square" rtlCol="0">
            <a:spAutoFit/>
          </a:bodyPr>
          <a:lstStyle/>
          <a:p>
            <a:endParaRPr lang="fr-BE" dirty="0"/>
          </a:p>
        </p:txBody>
      </p:sp>
      <p:pic>
        <p:nvPicPr>
          <p:cNvPr id="38" name="Image 37" descr="Une image contenant texte, capture d’écran, Police&#10;&#10;Description générée automatiquement">
            <a:extLst>
              <a:ext uri="{FF2B5EF4-FFF2-40B4-BE49-F238E27FC236}">
                <a16:creationId xmlns:a16="http://schemas.microsoft.com/office/drawing/2014/main" id="{EEF65EFE-14DB-FF23-359D-B2ADB0C7D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486" y="39761"/>
            <a:ext cx="3195760" cy="1884608"/>
          </a:xfrm>
          <a:prstGeom prst="rect">
            <a:avLst/>
          </a:prstGeom>
        </p:spPr>
      </p:pic>
      <p:pic>
        <p:nvPicPr>
          <p:cNvPr id="47" name="Image 46" descr="Une image contenant texte, capture d’écran&#10;&#10;Description générée automatiquement">
            <a:extLst>
              <a:ext uri="{FF2B5EF4-FFF2-40B4-BE49-F238E27FC236}">
                <a16:creationId xmlns:a16="http://schemas.microsoft.com/office/drawing/2014/main" id="{CE81FD75-596D-5665-C116-ED396FB2D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59" y="1723272"/>
            <a:ext cx="2522481" cy="4272247"/>
          </a:xfrm>
          <a:prstGeom prst="rect">
            <a:avLst/>
          </a:prstGeom>
        </p:spPr>
      </p:pic>
      <p:pic>
        <p:nvPicPr>
          <p:cNvPr id="49" name="Image 48" descr="Une image contenant texte, capture d’écran, Police&#10;&#10;Description générée automatiquement">
            <a:extLst>
              <a:ext uri="{FF2B5EF4-FFF2-40B4-BE49-F238E27FC236}">
                <a16:creationId xmlns:a16="http://schemas.microsoft.com/office/drawing/2014/main" id="{D0352A41-864C-81D7-92A9-91E9BBD7E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6106" y="2062238"/>
            <a:ext cx="2661334" cy="4756001"/>
          </a:xfrm>
          <a:prstGeom prst="rect">
            <a:avLst/>
          </a:prstGeom>
        </p:spPr>
      </p:pic>
      <p:pic>
        <p:nvPicPr>
          <p:cNvPr id="54" name="Image 53" descr="Une image contenant texte, capture d’écran, multimédia&#10;&#10;Description générée automatiquement">
            <a:extLst>
              <a:ext uri="{FF2B5EF4-FFF2-40B4-BE49-F238E27FC236}">
                <a16:creationId xmlns:a16="http://schemas.microsoft.com/office/drawing/2014/main" id="{D2FD5FFD-58F6-43EB-D2F9-35922C3F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3793" y="1267948"/>
            <a:ext cx="3195760" cy="4322103"/>
          </a:xfrm>
          <a:prstGeom prst="rect">
            <a:avLst/>
          </a:prstGeom>
        </p:spPr>
      </p:pic>
      <p:sp>
        <p:nvSpPr>
          <p:cNvPr id="56" name="ZoneTexte 55">
            <a:extLst>
              <a:ext uri="{FF2B5EF4-FFF2-40B4-BE49-F238E27FC236}">
                <a16:creationId xmlns:a16="http://schemas.microsoft.com/office/drawing/2014/main" id="{FB603979-B365-63F5-8907-C0FCE36FEEF3}"/>
              </a:ext>
            </a:extLst>
          </p:cNvPr>
          <p:cNvSpPr txBox="1"/>
          <p:nvPr/>
        </p:nvSpPr>
        <p:spPr>
          <a:xfrm>
            <a:off x="462455" y="443097"/>
            <a:ext cx="6747641" cy="646331"/>
          </a:xfrm>
          <a:prstGeom prst="rect">
            <a:avLst/>
          </a:prstGeom>
          <a:noFill/>
        </p:spPr>
        <p:txBody>
          <a:bodyPr wrap="square">
            <a:spAutoFit/>
          </a:bodyPr>
          <a:lstStyle/>
          <a:p>
            <a:r>
              <a:rPr lang="fr-BE" kern="0" dirty="0">
                <a:solidFill>
                  <a:srgbClr val="C00000"/>
                </a:solidFill>
                <a:latin typeface="Arial" panose="020B0604020202020204" pitchFamily="34" charset="0"/>
                <a:ea typeface="Times New Roman" panose="02020603050405020304" pitchFamily="18" charset="0"/>
                <a:cs typeface="Arial" panose="020B0604020202020204" pitchFamily="34" charset="0"/>
              </a:rPr>
              <a:t>Voici en exemples quelques chouettes messages! C’est personnel, il y a de l’énergie et de l’excitation !!</a:t>
            </a:r>
            <a:endParaRPr lang="fr-BE" sz="180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1917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41" name="ZoneTexte 40">
            <a:extLst>
              <a:ext uri="{FF2B5EF4-FFF2-40B4-BE49-F238E27FC236}">
                <a16:creationId xmlns:a16="http://schemas.microsoft.com/office/drawing/2014/main" id="{8229CE91-15C3-CAB2-D073-891B958C40B9}"/>
              </a:ext>
            </a:extLst>
          </p:cNvPr>
          <p:cNvSpPr txBox="1"/>
          <p:nvPr/>
        </p:nvSpPr>
        <p:spPr>
          <a:xfrm>
            <a:off x="1376855" y="8112406"/>
            <a:ext cx="7451835" cy="369332"/>
          </a:xfrm>
          <a:prstGeom prst="rect">
            <a:avLst/>
          </a:prstGeom>
          <a:noFill/>
        </p:spPr>
        <p:txBody>
          <a:bodyPr wrap="square" rtlCol="0">
            <a:spAutoFit/>
          </a:bodyPr>
          <a:lstStyle/>
          <a:p>
            <a:endParaRPr lang="fr-BE" dirty="0"/>
          </a:p>
        </p:txBody>
      </p:sp>
      <p:pic>
        <p:nvPicPr>
          <p:cNvPr id="10" name="Image 9" descr="Une image contenant texte, capture d’écran, multimédia, logiciel&#10;&#10;Description générée automatiquement">
            <a:extLst>
              <a:ext uri="{FF2B5EF4-FFF2-40B4-BE49-F238E27FC236}">
                <a16:creationId xmlns:a16="http://schemas.microsoft.com/office/drawing/2014/main" id="{13EE5A8C-A1E2-7442-3202-406613113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746" y="673519"/>
            <a:ext cx="2792867" cy="3832878"/>
          </a:xfrm>
          <a:prstGeom prst="rect">
            <a:avLst/>
          </a:prstGeom>
        </p:spPr>
      </p:pic>
      <p:pic>
        <p:nvPicPr>
          <p:cNvPr id="9" name="Image 8" descr="Une image contenant texte, capture d’écran, Police, Système d’exploitation&#10;&#10;Description générée automatiquement">
            <a:extLst>
              <a:ext uri="{FF2B5EF4-FFF2-40B4-BE49-F238E27FC236}">
                <a16:creationId xmlns:a16="http://schemas.microsoft.com/office/drawing/2014/main" id="{68A01A57-29A0-5D78-86B0-BB3FF2929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5" y="4506397"/>
            <a:ext cx="2535911" cy="1678084"/>
          </a:xfrm>
          <a:prstGeom prst="rect">
            <a:avLst/>
          </a:prstGeom>
        </p:spPr>
      </p:pic>
      <p:pic>
        <p:nvPicPr>
          <p:cNvPr id="11" name="Image 10" descr="Une image contenant texte, capture d’écran, Police&#10;&#10;Description générée automatiquement">
            <a:extLst>
              <a:ext uri="{FF2B5EF4-FFF2-40B4-BE49-F238E27FC236}">
                <a16:creationId xmlns:a16="http://schemas.microsoft.com/office/drawing/2014/main" id="{4C7B43CA-6CC2-AD6C-22AE-E0CFFAE176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817" y="387884"/>
            <a:ext cx="3312754" cy="5600803"/>
          </a:xfrm>
          <a:prstGeom prst="rect">
            <a:avLst/>
          </a:prstGeom>
        </p:spPr>
      </p:pic>
      <p:pic>
        <p:nvPicPr>
          <p:cNvPr id="3" name="Image 2" descr="Une image contenant texte, capture d’écran, dessin humoristique&#10;&#10;Description générée automatiquement">
            <a:extLst>
              <a:ext uri="{FF2B5EF4-FFF2-40B4-BE49-F238E27FC236}">
                <a16:creationId xmlns:a16="http://schemas.microsoft.com/office/drawing/2014/main" id="{B18E16BF-9099-5E56-80FE-433852F010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299" y="673519"/>
            <a:ext cx="3654591" cy="3030734"/>
          </a:xfrm>
          <a:prstGeom prst="rect">
            <a:avLst/>
          </a:prstGeom>
        </p:spPr>
      </p:pic>
    </p:spTree>
    <p:extLst>
      <p:ext uri="{BB962C8B-B14F-4D97-AF65-F5344CB8AC3E}">
        <p14:creationId xmlns:p14="http://schemas.microsoft.com/office/powerpoint/2010/main" val="212076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17" name="ZoneTexte 16">
            <a:extLst>
              <a:ext uri="{FF2B5EF4-FFF2-40B4-BE49-F238E27FC236}">
                <a16:creationId xmlns:a16="http://schemas.microsoft.com/office/drawing/2014/main" id="{AB2EAA11-27EA-C8FE-A3A7-3CEE3178DF4F}"/>
              </a:ext>
            </a:extLst>
          </p:cNvPr>
          <p:cNvSpPr txBox="1"/>
          <p:nvPr/>
        </p:nvSpPr>
        <p:spPr>
          <a:xfrm>
            <a:off x="442958" y="2035577"/>
            <a:ext cx="11109435" cy="4622869"/>
          </a:xfrm>
          <a:prstGeom prst="rect">
            <a:avLst/>
          </a:prstGeom>
          <a:noFill/>
        </p:spPr>
        <p:txBody>
          <a:bodyPr wrap="square" rtlCol="0">
            <a:spAutoFit/>
          </a:bodyPr>
          <a:lstStyle/>
          <a:p>
            <a:pPr>
              <a:lnSpc>
                <a:spcPct val="150000"/>
              </a:lnSpc>
            </a:pPr>
            <a:r>
              <a:rPr lang="fr-FR" b="0" i="0" dirty="0">
                <a:effectLst/>
                <a:latin typeface="Placeholder Font"/>
              </a:rPr>
              <a:t>C’est TOUT! </a:t>
            </a:r>
            <a:r>
              <a:rPr lang="fr-FR" dirty="0">
                <a:latin typeface="Placeholder Font"/>
              </a:rPr>
              <a:t>Rien d’autre à faire mais… c</a:t>
            </a:r>
            <a:r>
              <a:rPr lang="fr-FR" b="0" i="0" dirty="0">
                <a:effectLst/>
                <a:latin typeface="Placeholder Font"/>
              </a:rPr>
              <a:t>’est à faire tous les jours!</a:t>
            </a:r>
          </a:p>
          <a:p>
            <a:pPr>
              <a:lnSpc>
                <a:spcPct val="150000"/>
              </a:lnSpc>
            </a:pPr>
            <a:r>
              <a:rPr lang="fr-FR" dirty="0">
                <a:latin typeface="Placeholder Font"/>
              </a:rPr>
              <a:t>Simple non? </a:t>
            </a:r>
            <a:endParaRPr lang="fr-FR" b="0" i="0" dirty="0">
              <a:effectLst/>
              <a:latin typeface="Placeholder Font"/>
            </a:endParaRPr>
          </a:p>
          <a:p>
            <a:pPr>
              <a:lnSpc>
                <a:spcPct val="150000"/>
              </a:lnSpc>
            </a:pPr>
            <a:r>
              <a:rPr lang="fr-BE" sz="1800" dirty="0">
                <a:solidFill>
                  <a:srgbClr val="080809"/>
                </a:solidFill>
                <a:effectLst/>
                <a:latin typeface="Segoe UI Historic" panose="020B0502040204020203" pitchFamily="34" charset="0"/>
                <a:ea typeface="Aptos" panose="020B0004020202020204" pitchFamily="34" charset="0"/>
              </a:rPr>
              <a:t>Vous l’avez compris ! On en dit peu, on donne juste envie aux personnes de nous rejoindr</a:t>
            </a:r>
            <a:r>
              <a:rPr lang="fr-BE" dirty="0">
                <a:solidFill>
                  <a:srgbClr val="080809"/>
                </a:solidFill>
                <a:latin typeface="Segoe UI Historic" panose="020B0502040204020203" pitchFamily="34" charset="0"/>
                <a:ea typeface="Aptos" panose="020B0004020202020204" pitchFamily="34" charset="0"/>
              </a:rPr>
              <a:t>e en montrant le feu, l’ambiance, les Business Académie, les voyages des partenaires et dire qu’on y sera l’an prochain…  etc… </a:t>
            </a:r>
          </a:p>
          <a:p>
            <a:pPr>
              <a:lnSpc>
                <a:spcPct val="150000"/>
              </a:lnSpc>
            </a:pPr>
            <a:r>
              <a:rPr lang="fr-BE" sz="1800" b="1" u="sng" dirty="0">
                <a:solidFill>
                  <a:srgbClr val="080809"/>
                </a:solidFill>
                <a:effectLst/>
                <a:latin typeface="Segoe UI Historic" panose="020B0502040204020203" pitchFamily="34" charset="0"/>
                <a:ea typeface="Aptos" panose="020B0004020202020204" pitchFamily="34" charset="0"/>
              </a:rPr>
              <a:t>Ils n'ont pas besoin de connaitre  </a:t>
            </a:r>
            <a:r>
              <a:rPr lang="fr-BE" sz="1800" dirty="0">
                <a:solidFill>
                  <a:srgbClr val="080809"/>
                </a:solidFill>
                <a:effectLst/>
                <a:latin typeface="Segoe UI Historic" panose="020B0502040204020203" pitchFamily="34" charset="0"/>
                <a:ea typeface="Aptos" panose="020B0004020202020204" pitchFamily="34" charset="0"/>
              </a:rPr>
              <a:t>que c’est allemand, le NTC, les prix promos, </a:t>
            </a:r>
            <a:r>
              <a:rPr lang="fr-BE" sz="1800" b="1" dirty="0">
                <a:solidFill>
                  <a:srgbClr val="080809"/>
                </a:solidFill>
                <a:effectLst/>
                <a:latin typeface="Segoe UI Historic" panose="020B0502040204020203" pitchFamily="34" charset="0"/>
                <a:ea typeface="Aptos" panose="020B0004020202020204" pitchFamily="34" charset="0"/>
              </a:rPr>
              <a:t>RIEN !</a:t>
            </a:r>
          </a:p>
          <a:p>
            <a:pPr>
              <a:lnSpc>
                <a:spcPct val="150000"/>
              </a:lnSpc>
            </a:pPr>
            <a:r>
              <a:rPr lang="fr-BE" sz="1800" dirty="0">
                <a:solidFill>
                  <a:srgbClr val="080809"/>
                </a:solidFill>
                <a:effectLst/>
                <a:latin typeface="Segoe UI Historic" panose="020B0502040204020203" pitchFamily="34" charset="0"/>
                <a:ea typeface="Aptos" panose="020B0004020202020204" pitchFamily="34" charset="0"/>
              </a:rPr>
              <a:t>Ils ont juste besoin de savoir comment démarrer un business avec vous car vous leur avez donner envie!</a:t>
            </a:r>
          </a:p>
          <a:p>
            <a:pPr>
              <a:lnSpc>
                <a:spcPct val="150000"/>
              </a:lnSpc>
            </a:pPr>
            <a:r>
              <a:rPr lang="fr-BE" dirty="0">
                <a:solidFill>
                  <a:srgbClr val="080809"/>
                </a:solidFill>
                <a:latin typeface="Segoe UI Historic" panose="020B0502040204020203" pitchFamily="34" charset="0"/>
                <a:ea typeface="Aptos" panose="020B0004020202020204" pitchFamily="34" charset="0"/>
              </a:rPr>
              <a:t>Les reste (95% des choses) ils l’apprendront une fois dans la société !</a:t>
            </a:r>
            <a:endParaRPr lang="fr-BE" sz="1800" dirty="0">
              <a:solidFill>
                <a:srgbClr val="080809"/>
              </a:solidFill>
              <a:effectLst/>
              <a:latin typeface="Segoe UI Historic" panose="020B0502040204020203" pitchFamily="34" charset="0"/>
              <a:ea typeface="Aptos" panose="020B0004020202020204" pitchFamily="34" charset="0"/>
            </a:endParaRPr>
          </a:p>
          <a:p>
            <a:pPr>
              <a:lnSpc>
                <a:spcPct val="150000"/>
              </a:lnSpc>
            </a:pPr>
            <a:endParaRPr lang="fr-FR" kern="0" dirty="0">
              <a:latin typeface="Placeholder Font"/>
              <a:cs typeface="Arial" panose="020B0604020202020204" pitchFamily="34" charset="0"/>
            </a:endParaRPr>
          </a:p>
          <a:p>
            <a:pPr>
              <a:lnSpc>
                <a:spcPct val="150000"/>
              </a:lnSpc>
            </a:pPr>
            <a:endParaRPr lang="fr-FR" kern="0" dirty="0">
              <a:latin typeface="Placeholder Font"/>
              <a:cs typeface="Arial" panose="020B0604020202020204" pitchFamily="34" charset="0"/>
            </a:endParaRPr>
          </a:p>
          <a:p>
            <a:pPr>
              <a:lnSpc>
                <a:spcPct val="150000"/>
              </a:lnSpc>
            </a:pPr>
            <a:endParaRPr lang="fr-FR" kern="0" dirty="0">
              <a:latin typeface="Placeholder Font"/>
              <a:cs typeface="Arial" panose="020B0604020202020204" pitchFamily="34" charset="0"/>
            </a:endParaRPr>
          </a:p>
          <a:p>
            <a:pPr>
              <a:lnSpc>
                <a:spcPct val="150000"/>
              </a:lnSpc>
            </a:pPr>
            <a:endParaRPr lang="fr-BE" kern="0" dirty="0">
              <a:cs typeface="Arial" panose="020B0604020202020204" pitchFamily="34" charset="0"/>
            </a:endParaRPr>
          </a:p>
        </p:txBody>
      </p:sp>
      <p:sp>
        <p:nvSpPr>
          <p:cNvPr id="41" name="ZoneTexte 40">
            <a:extLst>
              <a:ext uri="{FF2B5EF4-FFF2-40B4-BE49-F238E27FC236}">
                <a16:creationId xmlns:a16="http://schemas.microsoft.com/office/drawing/2014/main" id="{8229CE91-15C3-CAB2-D073-891B958C40B9}"/>
              </a:ext>
            </a:extLst>
          </p:cNvPr>
          <p:cNvSpPr txBox="1"/>
          <p:nvPr/>
        </p:nvSpPr>
        <p:spPr>
          <a:xfrm>
            <a:off x="1376855" y="8112406"/>
            <a:ext cx="7451835" cy="369332"/>
          </a:xfrm>
          <a:prstGeom prst="rect">
            <a:avLst/>
          </a:prstGeom>
          <a:noFill/>
        </p:spPr>
        <p:txBody>
          <a:bodyPr wrap="square" rtlCol="0">
            <a:spAutoFit/>
          </a:bodyPr>
          <a:lstStyle/>
          <a:p>
            <a:endParaRPr lang="fr-BE" dirty="0"/>
          </a:p>
        </p:txBody>
      </p:sp>
    </p:spTree>
    <p:extLst>
      <p:ext uri="{BB962C8B-B14F-4D97-AF65-F5344CB8AC3E}">
        <p14:creationId xmlns:p14="http://schemas.microsoft.com/office/powerpoint/2010/main" val="145858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8" name="Image 7" descr="Une image contenant texte, capture d’écran, Police, nombre&#10;&#10;Description générée automatiquement">
            <a:extLst>
              <a:ext uri="{FF2B5EF4-FFF2-40B4-BE49-F238E27FC236}">
                <a16:creationId xmlns:a16="http://schemas.microsoft.com/office/drawing/2014/main" id="{ACEF68A6-4327-2077-AF40-16019AC8C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7" y="912683"/>
            <a:ext cx="2445011" cy="3894732"/>
          </a:xfrm>
          <a:prstGeom prst="rect">
            <a:avLst/>
          </a:prstGeom>
        </p:spPr>
      </p:pic>
      <p:pic>
        <p:nvPicPr>
          <p:cNvPr id="32" name="Image 31">
            <a:extLst>
              <a:ext uri="{FF2B5EF4-FFF2-40B4-BE49-F238E27FC236}">
                <a16:creationId xmlns:a16="http://schemas.microsoft.com/office/drawing/2014/main" id="{BE044052-3A13-39FA-BFBE-5812A02FE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342" y="912683"/>
            <a:ext cx="2962001" cy="2885585"/>
          </a:xfrm>
          <a:prstGeom prst="rect">
            <a:avLst/>
          </a:prstGeom>
        </p:spPr>
      </p:pic>
      <p:sp>
        <p:nvSpPr>
          <p:cNvPr id="33" name="ZoneTexte 32">
            <a:extLst>
              <a:ext uri="{FF2B5EF4-FFF2-40B4-BE49-F238E27FC236}">
                <a16:creationId xmlns:a16="http://schemas.microsoft.com/office/drawing/2014/main" id="{B619541D-6D7E-A378-2C47-9BBFDE88088F}"/>
              </a:ext>
            </a:extLst>
          </p:cNvPr>
          <p:cNvSpPr txBox="1"/>
          <p:nvPr/>
        </p:nvSpPr>
        <p:spPr>
          <a:xfrm>
            <a:off x="214945" y="86286"/>
            <a:ext cx="7638097" cy="830997"/>
          </a:xfrm>
          <a:prstGeom prst="rect">
            <a:avLst/>
          </a:prstGeom>
          <a:noFill/>
        </p:spPr>
        <p:txBody>
          <a:bodyPr wrap="square" rtlCol="0">
            <a:spAutoFit/>
          </a:bodyPr>
          <a:lstStyle/>
          <a:p>
            <a:r>
              <a:rPr lang="fr-BE" sz="2400" b="1" u="sng" dirty="0">
                <a:solidFill>
                  <a:srgbClr val="FF0000"/>
                </a:solidFill>
              </a:rPr>
              <a:t>TROP EN DIRE SANS QU’ON VOUS LE DEMANDE </a:t>
            </a:r>
          </a:p>
          <a:p>
            <a:r>
              <a:rPr lang="fr-BE" sz="2400" b="1" u="sng" dirty="0">
                <a:solidFill>
                  <a:srgbClr val="FF0000"/>
                </a:solidFill>
              </a:rPr>
              <a:t>(Une des 2 plus grosse erreur) </a:t>
            </a:r>
          </a:p>
        </p:txBody>
      </p:sp>
      <p:pic>
        <p:nvPicPr>
          <p:cNvPr id="34" name="Image 33">
            <a:extLst>
              <a:ext uri="{FF2B5EF4-FFF2-40B4-BE49-F238E27FC236}">
                <a16:creationId xmlns:a16="http://schemas.microsoft.com/office/drawing/2014/main" id="{13C3555E-E841-D000-3094-E14C4A6AB5E0}"/>
              </a:ext>
            </a:extLst>
          </p:cNvPr>
          <p:cNvPicPr>
            <a:picLocks noChangeAspect="1"/>
          </p:cNvPicPr>
          <p:nvPr/>
        </p:nvPicPr>
        <p:blipFill>
          <a:blip r:embed="rId4"/>
          <a:stretch>
            <a:fillRect/>
          </a:stretch>
        </p:blipFill>
        <p:spPr>
          <a:xfrm>
            <a:off x="6894193" y="240118"/>
            <a:ext cx="2533521" cy="4374283"/>
          </a:xfrm>
          <a:prstGeom prst="rect">
            <a:avLst/>
          </a:prstGeom>
        </p:spPr>
      </p:pic>
      <p:pic>
        <p:nvPicPr>
          <p:cNvPr id="35" name="Image 34" descr="Une image contenant texte, capture d’écran, Police, nombre&#10;&#10;Description générée automatiquement">
            <a:extLst>
              <a:ext uri="{FF2B5EF4-FFF2-40B4-BE49-F238E27FC236}">
                <a16:creationId xmlns:a16="http://schemas.microsoft.com/office/drawing/2014/main" id="{F8E18FE1-61F1-31CD-F4FE-E97E0E49A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6741" y="-19915"/>
            <a:ext cx="2440314" cy="4827330"/>
          </a:xfrm>
          <a:prstGeom prst="rect">
            <a:avLst/>
          </a:prstGeom>
        </p:spPr>
      </p:pic>
      <p:sp>
        <p:nvSpPr>
          <p:cNvPr id="3" name="ZoneTexte 2">
            <a:extLst>
              <a:ext uri="{FF2B5EF4-FFF2-40B4-BE49-F238E27FC236}">
                <a16:creationId xmlns:a16="http://schemas.microsoft.com/office/drawing/2014/main" id="{CF2C5976-DC55-1135-535F-1420011C6DAE}"/>
              </a:ext>
            </a:extLst>
          </p:cNvPr>
          <p:cNvSpPr txBox="1"/>
          <p:nvPr/>
        </p:nvSpPr>
        <p:spPr>
          <a:xfrm>
            <a:off x="606967" y="4920110"/>
            <a:ext cx="11303413" cy="1697772"/>
          </a:xfrm>
          <a:prstGeom prst="rect">
            <a:avLst/>
          </a:prstGeom>
          <a:noFill/>
        </p:spPr>
        <p:txBody>
          <a:bodyPr wrap="square" rtlCol="0">
            <a:spAutoFit/>
          </a:bodyPr>
          <a:lstStyle/>
          <a:p>
            <a:pPr>
              <a:lnSpc>
                <a:spcPct val="107000"/>
              </a:lnSpc>
              <a:spcAft>
                <a:spcPts val="300"/>
              </a:spcAft>
            </a:pPr>
            <a:r>
              <a:rPr lang="fr-BE" sz="1200" b="1" i="1" kern="0" dirty="0">
                <a:solidFill>
                  <a:srgbClr val="1C1E21"/>
                </a:solidFill>
                <a:effectLst/>
                <a:latin typeface="inherit"/>
                <a:ea typeface="Times New Roman" panose="02020603050405020304" pitchFamily="18" charset="0"/>
                <a:cs typeface="Segoe UI Historic" panose="020B0502040204020203" pitchFamily="34" charset="0"/>
              </a:rPr>
              <a:t>Beaucoup de personnes me répondent qu'elles ne sont pas intéressées par les produits.... Elles sont contentes pour moi....</a:t>
            </a:r>
          </a:p>
          <a:p>
            <a:pPr>
              <a:lnSpc>
                <a:spcPct val="107000"/>
              </a:lnSpc>
              <a:spcAft>
                <a:spcPts val="300"/>
              </a:spcAft>
            </a:pPr>
            <a:r>
              <a:rPr lang="fr-BE" sz="1200" kern="0" dirty="0">
                <a:solidFill>
                  <a:srgbClr val="1C1E21"/>
                </a:solidFill>
                <a:effectLst/>
                <a:latin typeface="inherit"/>
                <a:ea typeface="Times New Roman" panose="02020603050405020304" pitchFamily="18" charset="0"/>
                <a:cs typeface="Segoe UI Historic" panose="020B0502040204020203" pitchFamily="34" charset="0"/>
              </a:rPr>
              <a:t>En fait, tu es trop formatée et pas assez Toi-Même  . </a:t>
            </a:r>
          </a:p>
          <a:p>
            <a:pPr>
              <a:lnSpc>
                <a:spcPct val="107000"/>
              </a:lnSpc>
              <a:spcAft>
                <a:spcPts val="300"/>
              </a:spcAft>
            </a:pPr>
            <a:r>
              <a:rPr lang="fr-BE" sz="1200" kern="0" dirty="0">
                <a:solidFill>
                  <a:srgbClr val="1C1E21"/>
                </a:solidFill>
                <a:effectLst/>
                <a:latin typeface="inherit"/>
                <a:ea typeface="Times New Roman" panose="02020603050405020304" pitchFamily="18" charset="0"/>
                <a:cs typeface="Segoe UI Historic" panose="020B0502040204020203" pitchFamily="34" charset="0"/>
              </a:rPr>
              <a:t>Tu lui demandes directement si les produits l’intéressent ou tu lui donnes des explications alors qu’elle ne t’a rien demandé ! </a:t>
            </a:r>
          </a:p>
          <a:p>
            <a:pPr>
              <a:lnSpc>
                <a:spcPct val="107000"/>
              </a:lnSpc>
              <a:spcAft>
                <a:spcPts val="300"/>
              </a:spcAft>
            </a:pPr>
            <a:r>
              <a:rPr lang="fr-BE" sz="1200" kern="0" dirty="0">
                <a:solidFill>
                  <a:srgbClr val="1C1E21"/>
                </a:solidFill>
                <a:effectLst/>
                <a:latin typeface="inherit"/>
                <a:ea typeface="Times New Roman" panose="02020603050405020304" pitchFamily="18" charset="0"/>
                <a:cs typeface="Segoe UI Historic" panose="020B0502040204020203" pitchFamily="34" charset="0"/>
              </a:rPr>
              <a:t>9x sur 10 on te dira </a:t>
            </a:r>
            <a:r>
              <a:rPr lang="fr-BE" sz="1200" kern="0" dirty="0">
                <a:solidFill>
                  <a:srgbClr val="1C1E21"/>
                </a:solidFill>
                <a:latin typeface="inherit"/>
                <a:ea typeface="Times New Roman" panose="02020603050405020304" pitchFamily="18" charset="0"/>
                <a:cs typeface="Segoe UI Historic" panose="020B0502040204020203" pitchFamily="34" charset="0"/>
              </a:rPr>
              <a:t>NON (si on ne te bloque pas) </a:t>
            </a:r>
          </a:p>
          <a:p>
            <a:pPr>
              <a:lnSpc>
                <a:spcPct val="107000"/>
              </a:lnSpc>
              <a:spcAft>
                <a:spcPts val="300"/>
              </a:spcAft>
            </a:pPr>
            <a:r>
              <a:rPr lang="fr-BE" sz="1200" kern="0" dirty="0">
                <a:solidFill>
                  <a:srgbClr val="1C1E21"/>
                </a:solidFill>
                <a:effectLst/>
                <a:latin typeface="inherit"/>
                <a:ea typeface="Times New Roman" panose="02020603050405020304" pitchFamily="18" charset="0"/>
                <a:cs typeface="Segoe UI Historic" panose="020B0502040204020203" pitchFamily="34" charset="0"/>
              </a:rPr>
              <a:t>Tu lui donnes des explications et alors qu’elle ne t’a rien demandé.</a:t>
            </a:r>
          </a:p>
          <a:p>
            <a:pPr>
              <a:lnSpc>
                <a:spcPct val="107000"/>
              </a:lnSpc>
              <a:spcAft>
                <a:spcPts val="300"/>
              </a:spcAft>
            </a:pPr>
            <a:r>
              <a:rPr lang="fr-BE" sz="1200" kern="0" dirty="0">
                <a:solidFill>
                  <a:srgbClr val="1C1E21"/>
                </a:solidFill>
                <a:latin typeface="inherit"/>
                <a:ea typeface="Aptos" panose="020B0004020202020204" pitchFamily="34" charset="0"/>
                <a:cs typeface="Segoe UI Historic" panose="020B0502040204020203" pitchFamily="34" charset="0"/>
              </a:rPr>
              <a:t>On doit absolument créer un contact avant de proposer quoi que ce soit et on parle du biseness ou des produits que sur demande et le moins possible pour ne pas saouler!</a:t>
            </a:r>
          </a:p>
          <a:p>
            <a:pPr>
              <a:lnSpc>
                <a:spcPct val="107000"/>
              </a:lnSpc>
              <a:spcAft>
                <a:spcPts val="300"/>
              </a:spcAft>
            </a:pPr>
            <a:r>
              <a:rPr lang="fr-BE" sz="1200" kern="0" dirty="0">
                <a:solidFill>
                  <a:srgbClr val="1C1E21"/>
                </a:solidFill>
                <a:latin typeface="inherit"/>
                <a:ea typeface="Aptos" panose="020B0004020202020204" pitchFamily="34" charset="0"/>
                <a:cs typeface="Segoe UI Historic" panose="020B0502040204020203" pitchFamily="34" charset="0"/>
              </a:rPr>
              <a:t>Imaginez-vous recevoir ce genre de messages, comment réagiriez-vous? </a:t>
            </a:r>
          </a:p>
        </p:txBody>
      </p:sp>
    </p:spTree>
    <p:extLst>
      <p:ext uri="{BB962C8B-B14F-4D97-AF65-F5344CB8AC3E}">
        <p14:creationId xmlns:p14="http://schemas.microsoft.com/office/powerpoint/2010/main" val="231535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10;&#10;Description générée automatiquement">
            <a:extLst>
              <a:ext uri="{FF2B5EF4-FFF2-40B4-BE49-F238E27FC236}">
                <a16:creationId xmlns:a16="http://schemas.microsoft.com/office/drawing/2014/main" id="{1D7EC341-02AE-05FD-EED3-E025B4D8A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591" y="1002975"/>
            <a:ext cx="3270038" cy="5414502"/>
          </a:xfrm>
          <a:prstGeom prst="rect">
            <a:avLst/>
          </a:prstGeom>
        </p:spPr>
      </p:pic>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3033" y="204763"/>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3" name="Sous-titre 2">
            <a:extLst>
              <a:ext uri="{FF2B5EF4-FFF2-40B4-BE49-F238E27FC236}">
                <a16:creationId xmlns:a16="http://schemas.microsoft.com/office/drawing/2014/main" id="{D4356921-F77D-DF8F-D60B-2CFADA7F767A}"/>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8" name="Image 7" descr="Une image contenant texte, capture d’écran, Police, conception&#10;&#10;Description générée automatiquement">
            <a:extLst>
              <a:ext uri="{FF2B5EF4-FFF2-40B4-BE49-F238E27FC236}">
                <a16:creationId xmlns:a16="http://schemas.microsoft.com/office/drawing/2014/main" id="{1550D6A1-41CB-4F2A-0664-709636D2C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775" y="792956"/>
            <a:ext cx="2537257" cy="5645841"/>
          </a:xfrm>
          <a:prstGeom prst="rect">
            <a:avLst/>
          </a:prstGeom>
        </p:spPr>
      </p:pic>
      <p:pic>
        <p:nvPicPr>
          <p:cNvPr id="14" name="Image 13" descr="Une image contenant texte, capture d’écran, Police&#10;&#10;Description générée automatiquement">
            <a:extLst>
              <a:ext uri="{FF2B5EF4-FFF2-40B4-BE49-F238E27FC236}">
                <a16:creationId xmlns:a16="http://schemas.microsoft.com/office/drawing/2014/main" id="{AC4CBFF2-3608-1EBF-9F4C-4004AAB9A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0" y="451581"/>
            <a:ext cx="3026273" cy="6300913"/>
          </a:xfrm>
          <a:prstGeom prst="rect">
            <a:avLst/>
          </a:prstGeom>
        </p:spPr>
      </p:pic>
      <p:sp>
        <p:nvSpPr>
          <p:cNvPr id="18" name="ZoneTexte 17">
            <a:extLst>
              <a:ext uri="{FF2B5EF4-FFF2-40B4-BE49-F238E27FC236}">
                <a16:creationId xmlns:a16="http://schemas.microsoft.com/office/drawing/2014/main" id="{E381B8BB-75F5-2933-019E-B3898B5B0EB6}"/>
              </a:ext>
            </a:extLst>
          </p:cNvPr>
          <p:cNvSpPr txBox="1"/>
          <p:nvPr/>
        </p:nvSpPr>
        <p:spPr>
          <a:xfrm>
            <a:off x="5831999" y="326301"/>
            <a:ext cx="6096000" cy="369332"/>
          </a:xfrm>
          <a:prstGeom prst="rect">
            <a:avLst/>
          </a:prstGeom>
          <a:noFill/>
        </p:spPr>
        <p:txBody>
          <a:bodyPr wrap="square">
            <a:spAutoFit/>
          </a:bodyPr>
          <a:lstStyle/>
          <a:p>
            <a:r>
              <a:rPr lang="fr-BE" b="1" u="sng" dirty="0">
                <a:solidFill>
                  <a:srgbClr val="FF0000"/>
                </a:solidFill>
              </a:rPr>
              <a:t>TROP EN DIRE SANS QU’ON VOUS LE DEMANDE</a:t>
            </a:r>
          </a:p>
        </p:txBody>
      </p:sp>
      <p:sp>
        <p:nvSpPr>
          <p:cNvPr id="6" name="ZoneTexte 5">
            <a:extLst>
              <a:ext uri="{FF2B5EF4-FFF2-40B4-BE49-F238E27FC236}">
                <a16:creationId xmlns:a16="http://schemas.microsoft.com/office/drawing/2014/main" id="{148355C0-4F16-3D47-8C9E-A5056D2A2300}"/>
              </a:ext>
            </a:extLst>
          </p:cNvPr>
          <p:cNvSpPr txBox="1"/>
          <p:nvPr/>
        </p:nvSpPr>
        <p:spPr>
          <a:xfrm>
            <a:off x="8528179" y="1955900"/>
            <a:ext cx="2933289" cy="1754326"/>
          </a:xfrm>
          <a:prstGeom prst="rect">
            <a:avLst/>
          </a:prstGeom>
          <a:noFill/>
        </p:spPr>
        <p:txBody>
          <a:bodyPr wrap="square" rtlCol="0">
            <a:spAutoFit/>
          </a:bodyPr>
          <a:lstStyle/>
          <a:p>
            <a:r>
              <a:rPr lang="fr-BE" dirty="0">
                <a:solidFill>
                  <a:srgbClr val="FF0000"/>
                </a:solidFill>
              </a:rPr>
              <a:t>Ces personnes ne vont ont rien demandé et vous leur parler Business! Mettez-vous à leur place! On fuit directement ce genre d’approche! </a:t>
            </a:r>
          </a:p>
        </p:txBody>
      </p:sp>
    </p:spTree>
    <p:extLst>
      <p:ext uri="{BB962C8B-B14F-4D97-AF65-F5344CB8AC3E}">
        <p14:creationId xmlns:p14="http://schemas.microsoft.com/office/powerpoint/2010/main" val="26109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3033" y="204763"/>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3" name="Sous-titre 2">
            <a:extLst>
              <a:ext uri="{FF2B5EF4-FFF2-40B4-BE49-F238E27FC236}">
                <a16:creationId xmlns:a16="http://schemas.microsoft.com/office/drawing/2014/main" id="{D4356921-F77D-DF8F-D60B-2CFADA7F767A}"/>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18" name="ZoneTexte 17">
            <a:extLst>
              <a:ext uri="{FF2B5EF4-FFF2-40B4-BE49-F238E27FC236}">
                <a16:creationId xmlns:a16="http://schemas.microsoft.com/office/drawing/2014/main" id="{E381B8BB-75F5-2933-019E-B3898B5B0EB6}"/>
              </a:ext>
            </a:extLst>
          </p:cNvPr>
          <p:cNvSpPr txBox="1"/>
          <p:nvPr/>
        </p:nvSpPr>
        <p:spPr>
          <a:xfrm>
            <a:off x="3668852" y="65538"/>
            <a:ext cx="5199378" cy="369332"/>
          </a:xfrm>
          <a:prstGeom prst="rect">
            <a:avLst/>
          </a:prstGeom>
          <a:noFill/>
        </p:spPr>
        <p:txBody>
          <a:bodyPr wrap="square">
            <a:spAutoFit/>
          </a:bodyPr>
          <a:lstStyle/>
          <a:p>
            <a:r>
              <a:rPr lang="fr-BE" b="1" u="sng" dirty="0">
                <a:solidFill>
                  <a:srgbClr val="FF0000"/>
                </a:solidFill>
              </a:rPr>
              <a:t>TROP EN DIRE SANS QU’ON VOUS LE DEMANDE</a:t>
            </a:r>
          </a:p>
        </p:txBody>
      </p:sp>
      <p:pic>
        <p:nvPicPr>
          <p:cNvPr id="28" name="Image 27" descr="Une image contenant texte, capture d’écran, Police, conception&#10;&#10;Description générée automatiquement">
            <a:extLst>
              <a:ext uri="{FF2B5EF4-FFF2-40B4-BE49-F238E27FC236}">
                <a16:creationId xmlns:a16="http://schemas.microsoft.com/office/drawing/2014/main" id="{5AAAD670-EAC0-7E97-ECF0-49C2578A1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622" y="610820"/>
            <a:ext cx="1625297" cy="3714296"/>
          </a:xfrm>
          <a:prstGeom prst="rect">
            <a:avLst/>
          </a:prstGeom>
        </p:spPr>
      </p:pic>
      <p:pic>
        <p:nvPicPr>
          <p:cNvPr id="30" name="Image 29" descr="Une image contenant texte, Police, capture d’écran, Bleu électrique&#10;&#10;Description générée automatiquement">
            <a:extLst>
              <a:ext uri="{FF2B5EF4-FFF2-40B4-BE49-F238E27FC236}">
                <a16:creationId xmlns:a16="http://schemas.microsoft.com/office/drawing/2014/main" id="{1461E758-FBC4-1DA6-6CD2-D55BF8D01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297" y="610820"/>
            <a:ext cx="1502896" cy="3842412"/>
          </a:xfrm>
          <a:prstGeom prst="rect">
            <a:avLst/>
          </a:prstGeom>
        </p:spPr>
      </p:pic>
      <p:sp>
        <p:nvSpPr>
          <p:cNvPr id="8" name="ZoneTexte 7">
            <a:extLst>
              <a:ext uri="{FF2B5EF4-FFF2-40B4-BE49-F238E27FC236}">
                <a16:creationId xmlns:a16="http://schemas.microsoft.com/office/drawing/2014/main" id="{6D56CC8B-D8A3-2CE1-157D-518454D14AA1}"/>
              </a:ext>
            </a:extLst>
          </p:cNvPr>
          <p:cNvSpPr txBox="1"/>
          <p:nvPr/>
        </p:nvSpPr>
        <p:spPr>
          <a:xfrm>
            <a:off x="447675" y="4880812"/>
            <a:ext cx="11623895" cy="1468928"/>
          </a:xfrm>
          <a:prstGeom prst="rect">
            <a:avLst/>
          </a:prstGeom>
          <a:noFill/>
        </p:spPr>
        <p:txBody>
          <a:bodyPr wrap="square">
            <a:spAutoFit/>
          </a:bodyPr>
          <a:lstStyle/>
          <a:p>
            <a:pPr algn="ctr">
              <a:lnSpc>
                <a:spcPct val="107000"/>
              </a:lnSpc>
              <a:spcAft>
                <a:spcPts val="800"/>
              </a:spcAft>
            </a:pPr>
            <a:r>
              <a:rPr lang="fr-BE" sz="1200" b="1" u="sng"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ATTENTION : NE JAMAIS ENVOYER DE MESSAGE BUSINESS OU PRODUITS A DES INCONNUS SUR VOS RESEAUX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200" dirty="0">
                <a:effectLst/>
                <a:latin typeface="Arial" panose="020B0604020202020204" pitchFamily="34" charset="0"/>
                <a:ea typeface="Calibri" panose="020F0502020204030204" pitchFamily="34" charset="0"/>
                <a:cs typeface="Arial" panose="020B0604020202020204" pitchFamily="34" charset="0"/>
              </a:rPr>
              <a:t>Nous l’avons tous fait car on est dans un niveau d’excitation très fort quand on début car les gens ne lisent pas et vous allez être réellement déçus si vous faites cela</a:t>
            </a:r>
            <a:br>
              <a:rPr lang="fr-BE" sz="1200" dirty="0">
                <a:effectLst/>
                <a:latin typeface="Arial" panose="020B0604020202020204" pitchFamily="34" charset="0"/>
                <a:ea typeface="Calibri" panose="020F0502020204030204" pitchFamily="34" charset="0"/>
                <a:cs typeface="Arial" panose="020B0604020202020204" pitchFamily="34" charset="0"/>
              </a:rPr>
            </a:br>
            <a:r>
              <a:rPr lang="fr-BE" sz="1200" dirty="0">
                <a:effectLst/>
                <a:latin typeface="Arial" panose="020B0604020202020204" pitchFamily="34" charset="0"/>
                <a:ea typeface="Calibri" panose="020F0502020204030204" pitchFamily="34" charset="0"/>
                <a:cs typeface="Arial" panose="020B0604020202020204" pitchFamily="34" charset="0"/>
              </a:rPr>
              <a:t>Il y a d’abord et toujours un contact à établir</a:t>
            </a:r>
            <a:r>
              <a:rPr lang="fr-BE" sz="1200" dirty="0">
                <a:latin typeface="Arial" panose="020B0604020202020204" pitchFamily="34" charset="0"/>
                <a:ea typeface="Calibri" panose="020F0502020204030204" pitchFamily="34" charset="0"/>
                <a:cs typeface="Arial" panose="020B0604020202020204" pitchFamily="34" charset="0"/>
              </a:rPr>
              <a:t>? </a:t>
            </a:r>
            <a:r>
              <a:rPr lang="fr-BE" sz="1200" dirty="0">
                <a:effectLst/>
                <a:latin typeface="Arial" panose="020B0604020202020204" pitchFamily="34" charset="0"/>
                <a:ea typeface="Calibri" panose="020F0502020204030204" pitchFamily="34" charset="0"/>
                <a:cs typeface="Arial" panose="020B0604020202020204" pitchFamily="34" charset="0"/>
              </a:rPr>
              <a:t>Apprenez donc d’abord à vous connaitre ! Ça peut allez vite comme ça peut prendre un certain temps selon la personne</a:t>
            </a:r>
            <a:r>
              <a:rPr lang="fr-BE" sz="1200" dirty="0">
                <a:latin typeface="Arial" panose="020B0604020202020204" pitchFamily="34" charset="0"/>
                <a:ea typeface="Calibri" panose="020F0502020204030204" pitchFamily="34" charset="0"/>
                <a:cs typeface="Arial" panose="020B0604020202020204" pitchFamily="34" charset="0"/>
              </a:rPr>
              <a:t> </a:t>
            </a:r>
            <a:r>
              <a:rPr lang="fr-BE" sz="1200" dirty="0">
                <a:effectLst/>
                <a:latin typeface="Arial" panose="020B0604020202020204" pitchFamily="34" charset="0"/>
                <a:ea typeface="Calibri" panose="020F0502020204030204" pitchFamily="34" charset="0"/>
                <a:cs typeface="Arial" panose="020B0604020202020204" pitchFamily="34" charset="0"/>
              </a:rPr>
              <a:t>Likez chez elle, et commentez quand vous en avez envie (avec parcimonie). </a:t>
            </a:r>
          </a:p>
          <a:p>
            <a:pPr>
              <a:lnSpc>
                <a:spcPct val="107000"/>
              </a:lnSpc>
              <a:spcAft>
                <a:spcPts val="800"/>
              </a:spcAft>
            </a:pPr>
            <a:r>
              <a:rPr lang="fr-BE" sz="1200" dirty="0">
                <a:effectLst/>
                <a:latin typeface="Arial" panose="020B0604020202020204" pitchFamily="34" charset="0"/>
                <a:ea typeface="Calibri" panose="020F0502020204030204" pitchFamily="34" charset="0"/>
                <a:cs typeface="Arial" panose="020B0604020202020204" pitchFamily="34" charset="0"/>
              </a:rPr>
              <a:t>Après quelques échanges seulement, et seulement si l’occasion se présente (elle parle de son job qui l’ennuie ou des difficultés financières ou si vous voyez que sa voiture est en panne et qu’elle râle de la note sur son profil) on rebondit alors sur notre opportunité mais toujours bref, rappelez-vous plus haut. </a:t>
            </a:r>
          </a:p>
        </p:txBody>
      </p:sp>
      <p:pic>
        <p:nvPicPr>
          <p:cNvPr id="20" name="Image 19" descr="Une image contenant texte, capture d’écran, Police, Bleu électrique&#10;&#10;Description générée automatiquement">
            <a:extLst>
              <a:ext uri="{FF2B5EF4-FFF2-40B4-BE49-F238E27FC236}">
                <a16:creationId xmlns:a16="http://schemas.microsoft.com/office/drawing/2014/main" id="{0166A90F-C550-1920-53FD-706766F0F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2219" y="751300"/>
            <a:ext cx="4974814" cy="3953562"/>
          </a:xfrm>
          <a:prstGeom prst="rect">
            <a:avLst/>
          </a:prstGeom>
        </p:spPr>
      </p:pic>
    </p:spTree>
    <p:extLst>
      <p:ext uri="{BB962C8B-B14F-4D97-AF65-F5344CB8AC3E}">
        <p14:creationId xmlns:p14="http://schemas.microsoft.com/office/powerpoint/2010/main" val="94826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2898952" y="0"/>
            <a:ext cx="9144000" cy="981740"/>
          </a:xfrm>
        </p:spPr>
        <p:txBody>
          <a:bodyPr>
            <a:normAutofit fontScale="90000"/>
          </a:bodyPr>
          <a:lstStyle/>
          <a:p>
            <a:br>
              <a:rPr lang="fr-BE" dirty="0">
                <a:solidFill>
                  <a:srgbClr val="FF0000"/>
                </a:solidFill>
              </a:rPr>
            </a:br>
            <a:r>
              <a:rPr lang="fr-BE" sz="2700" b="1" u="sng" dirty="0">
                <a:solidFill>
                  <a:srgbClr val="FF0000"/>
                </a:solidFill>
              </a:rPr>
              <a:t>Poser une question par la négation (l’autre plus grosse erreur) </a:t>
            </a:r>
            <a:endParaRPr lang="fr-BE" sz="2700" dirty="0">
              <a:solidFill>
                <a:srgbClr val="FF0000"/>
              </a:solidFill>
            </a:endParaRPr>
          </a:p>
        </p:txBody>
      </p:sp>
      <p:sp>
        <p:nvSpPr>
          <p:cNvPr id="3" name="Sous-titre 2">
            <a:extLst>
              <a:ext uri="{FF2B5EF4-FFF2-40B4-BE49-F238E27FC236}">
                <a16:creationId xmlns:a16="http://schemas.microsoft.com/office/drawing/2014/main" id="{D4356921-F77D-DF8F-D60B-2CFADA7F767A}"/>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8" name="Image 7" descr="Une image contenant texte, capture d’écran, Police, Bleu électrique&#10;&#10;Description générée automatiquement">
            <a:extLst>
              <a:ext uri="{FF2B5EF4-FFF2-40B4-BE49-F238E27FC236}">
                <a16:creationId xmlns:a16="http://schemas.microsoft.com/office/drawing/2014/main" id="{F24286FA-D111-247A-1B0A-DF4DDC063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9" y="265195"/>
            <a:ext cx="2977900" cy="3336843"/>
          </a:xfrm>
          <a:prstGeom prst="rect">
            <a:avLst/>
          </a:prstGeom>
        </p:spPr>
      </p:pic>
      <p:pic>
        <p:nvPicPr>
          <p:cNvPr id="17" name="Image 16" descr="Une image contenant texte, capture d’écran, Police, Bleu électrique&#10;&#10;Description générée automatiquement">
            <a:extLst>
              <a:ext uri="{FF2B5EF4-FFF2-40B4-BE49-F238E27FC236}">
                <a16:creationId xmlns:a16="http://schemas.microsoft.com/office/drawing/2014/main" id="{F6CF3C5E-507F-5D92-7AA2-DB823C5DD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52" y="3709138"/>
            <a:ext cx="2834600" cy="3064911"/>
          </a:xfrm>
          <a:prstGeom prst="rect">
            <a:avLst/>
          </a:prstGeom>
        </p:spPr>
      </p:pic>
      <p:pic>
        <p:nvPicPr>
          <p:cNvPr id="20" name="Image 19" descr="Une image contenant texte, capture d’écran, Police, Bleu électrique&#10;&#10;Description générée automatiquement">
            <a:extLst>
              <a:ext uri="{FF2B5EF4-FFF2-40B4-BE49-F238E27FC236}">
                <a16:creationId xmlns:a16="http://schemas.microsoft.com/office/drawing/2014/main" id="{08C3F4BE-3D0B-D2D2-081C-9CE6C4F13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286" y="3536870"/>
            <a:ext cx="2977900" cy="3237179"/>
          </a:xfrm>
          <a:prstGeom prst="rect">
            <a:avLst/>
          </a:prstGeom>
        </p:spPr>
      </p:pic>
      <p:pic>
        <p:nvPicPr>
          <p:cNvPr id="22" name="Image 21" descr="Une image contenant texte, capture d’écran, Police&#10;&#10;Description générée automatiquement">
            <a:extLst>
              <a:ext uri="{FF2B5EF4-FFF2-40B4-BE49-F238E27FC236}">
                <a16:creationId xmlns:a16="http://schemas.microsoft.com/office/drawing/2014/main" id="{4E07AD1D-2331-4478-BA75-A1F82E742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183" y="1706106"/>
            <a:ext cx="6930402" cy="1725844"/>
          </a:xfrm>
          <a:prstGeom prst="rect">
            <a:avLst/>
          </a:prstGeom>
        </p:spPr>
      </p:pic>
      <p:pic>
        <p:nvPicPr>
          <p:cNvPr id="26" name="Image 25" descr="Une image contenant texte, capture d’écran, Police&#10;&#10;Description générée automatiquement">
            <a:extLst>
              <a:ext uri="{FF2B5EF4-FFF2-40B4-BE49-F238E27FC236}">
                <a16:creationId xmlns:a16="http://schemas.microsoft.com/office/drawing/2014/main" id="{22AD16CC-8D2F-58DC-AE80-B72441509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2403" y="3602038"/>
            <a:ext cx="3949145" cy="2871176"/>
          </a:xfrm>
          <a:prstGeom prst="rect">
            <a:avLst/>
          </a:prstGeom>
        </p:spPr>
      </p:pic>
    </p:spTree>
    <p:extLst>
      <p:ext uri="{BB962C8B-B14F-4D97-AF65-F5344CB8AC3E}">
        <p14:creationId xmlns:p14="http://schemas.microsoft.com/office/powerpoint/2010/main" val="311023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10;&#10;Description générée automatiquement">
            <a:extLst>
              <a:ext uri="{FF2B5EF4-FFF2-40B4-BE49-F238E27FC236}">
                <a16:creationId xmlns:a16="http://schemas.microsoft.com/office/drawing/2014/main" id="{F7E440F7-5484-086F-A1BD-569D3C4ED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646" y="-74002"/>
            <a:ext cx="2802008" cy="2582838"/>
          </a:xfrm>
          <a:prstGeom prst="rect">
            <a:avLst/>
          </a:prstGeom>
        </p:spPr>
      </p:pic>
      <p:sp>
        <p:nvSpPr>
          <p:cNvPr id="3" name="Sous-titre 2">
            <a:extLst>
              <a:ext uri="{FF2B5EF4-FFF2-40B4-BE49-F238E27FC236}">
                <a16:creationId xmlns:a16="http://schemas.microsoft.com/office/drawing/2014/main" id="{D4356921-F77D-DF8F-D60B-2CFADA7F767A}"/>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30" name="Image 29" descr="Une image contenant texte, Police, capture d’écran, Bleu électrique&#10;&#10;Description générée automatiquement">
            <a:extLst>
              <a:ext uri="{FF2B5EF4-FFF2-40B4-BE49-F238E27FC236}">
                <a16:creationId xmlns:a16="http://schemas.microsoft.com/office/drawing/2014/main" id="{073A7519-C6F1-9466-4679-0F45FCFB4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9" y="76200"/>
            <a:ext cx="3362630" cy="2802192"/>
          </a:xfrm>
          <a:prstGeom prst="rect">
            <a:avLst/>
          </a:prstGeom>
        </p:spPr>
      </p:pic>
      <p:pic>
        <p:nvPicPr>
          <p:cNvPr id="10" name="Image 9" descr="Une image contenant texte, Police, Bleu électrique, capture d’écran&#10;&#10;Description générée automatiquement">
            <a:extLst>
              <a:ext uri="{FF2B5EF4-FFF2-40B4-BE49-F238E27FC236}">
                <a16:creationId xmlns:a16="http://schemas.microsoft.com/office/drawing/2014/main" id="{F0D89A03-4393-A255-6D86-7FD69569F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40" y="3086737"/>
            <a:ext cx="3897889" cy="1891690"/>
          </a:xfrm>
          <a:prstGeom prst="rect">
            <a:avLst/>
          </a:prstGeom>
        </p:spPr>
      </p:pic>
      <p:pic>
        <p:nvPicPr>
          <p:cNvPr id="15" name="Image 14" descr="Une image contenant texte, capture d’écran, Police, Bleu électrique&#10;&#10;Description générée automatiquement">
            <a:extLst>
              <a:ext uri="{FF2B5EF4-FFF2-40B4-BE49-F238E27FC236}">
                <a16:creationId xmlns:a16="http://schemas.microsoft.com/office/drawing/2014/main" id="{77994177-1352-7D0B-CBA3-CDE3EB91DF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902" y="1284767"/>
            <a:ext cx="2802007" cy="3847532"/>
          </a:xfrm>
          <a:prstGeom prst="rect">
            <a:avLst/>
          </a:prstGeom>
        </p:spPr>
      </p:pic>
      <p:sp>
        <p:nvSpPr>
          <p:cNvPr id="2" name="ZoneTexte 1">
            <a:extLst>
              <a:ext uri="{FF2B5EF4-FFF2-40B4-BE49-F238E27FC236}">
                <a16:creationId xmlns:a16="http://schemas.microsoft.com/office/drawing/2014/main" id="{1466A540-6FCA-6E1B-B487-87ACC8682B08}"/>
              </a:ext>
            </a:extLst>
          </p:cNvPr>
          <p:cNvSpPr txBox="1"/>
          <p:nvPr/>
        </p:nvSpPr>
        <p:spPr>
          <a:xfrm>
            <a:off x="1731120" y="5063645"/>
            <a:ext cx="3749024" cy="1754326"/>
          </a:xfrm>
          <a:prstGeom prst="rect">
            <a:avLst/>
          </a:prstGeom>
          <a:noFill/>
        </p:spPr>
        <p:txBody>
          <a:bodyPr wrap="square" rtlCol="0">
            <a:spAutoFit/>
          </a:bodyPr>
          <a:lstStyle/>
          <a:p>
            <a:r>
              <a:rPr lang="fr-BE" dirty="0">
                <a:solidFill>
                  <a:srgbClr val="FF0000"/>
                </a:solidFill>
              </a:rPr>
              <a:t>« Ca ne te dirais pas de » </a:t>
            </a:r>
          </a:p>
          <a:p>
            <a:r>
              <a:rPr lang="fr-BE" dirty="0">
                <a:solidFill>
                  <a:srgbClr val="FF0000"/>
                </a:solidFill>
              </a:rPr>
              <a:t>« Toujours pas envie de »</a:t>
            </a:r>
          </a:p>
          <a:p>
            <a:r>
              <a:rPr lang="fr-BE" dirty="0">
                <a:solidFill>
                  <a:srgbClr val="FF0000"/>
                </a:solidFill>
              </a:rPr>
              <a:t>« Je me demandais si »</a:t>
            </a:r>
          </a:p>
          <a:p>
            <a:r>
              <a:rPr lang="fr-BE" dirty="0">
                <a:solidFill>
                  <a:srgbClr val="FF0000"/>
                </a:solidFill>
              </a:rPr>
              <a:t>« Serais-tu partant pour »</a:t>
            </a:r>
          </a:p>
          <a:p>
            <a:r>
              <a:rPr lang="fr-BE" dirty="0">
                <a:solidFill>
                  <a:srgbClr val="FF0000"/>
                </a:solidFill>
              </a:rPr>
              <a:t>« Ça te dit de »  </a:t>
            </a:r>
          </a:p>
          <a:p>
            <a:r>
              <a:rPr lang="fr-BE" dirty="0">
                <a:solidFill>
                  <a:srgbClr val="FF0000"/>
                </a:solidFill>
              </a:rPr>
              <a:t>Ça ne t’intéressait pas de…</a:t>
            </a:r>
          </a:p>
        </p:txBody>
      </p:sp>
      <p:sp>
        <p:nvSpPr>
          <p:cNvPr id="6" name="Signe de multiplication 5">
            <a:extLst>
              <a:ext uri="{FF2B5EF4-FFF2-40B4-BE49-F238E27FC236}">
                <a16:creationId xmlns:a16="http://schemas.microsoft.com/office/drawing/2014/main" id="{52B6227D-B57F-6AE1-6383-F9073B7F23DD}"/>
              </a:ext>
            </a:extLst>
          </p:cNvPr>
          <p:cNvSpPr/>
          <p:nvPr/>
        </p:nvSpPr>
        <p:spPr>
          <a:xfrm>
            <a:off x="499368" y="5340644"/>
            <a:ext cx="1292110" cy="120032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 droite à entaille 6">
            <a:extLst>
              <a:ext uri="{FF2B5EF4-FFF2-40B4-BE49-F238E27FC236}">
                <a16:creationId xmlns:a16="http://schemas.microsoft.com/office/drawing/2014/main" id="{1B384C62-514D-A135-BB4F-8C52AF35E88D}"/>
              </a:ext>
            </a:extLst>
          </p:cNvPr>
          <p:cNvSpPr/>
          <p:nvPr/>
        </p:nvSpPr>
        <p:spPr>
          <a:xfrm>
            <a:off x="5696033" y="5573233"/>
            <a:ext cx="1551956" cy="715600"/>
          </a:xfrm>
          <a:prstGeom prst="notched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DCCFBF1E-C78A-34C4-CF43-20B2A29A4E8E}"/>
              </a:ext>
            </a:extLst>
          </p:cNvPr>
          <p:cNvSpPr txBox="1"/>
          <p:nvPr/>
        </p:nvSpPr>
        <p:spPr>
          <a:xfrm>
            <a:off x="7463878" y="5203901"/>
            <a:ext cx="3928188" cy="1477328"/>
          </a:xfrm>
          <a:prstGeom prst="rect">
            <a:avLst/>
          </a:prstGeom>
          <a:noFill/>
        </p:spPr>
        <p:txBody>
          <a:bodyPr wrap="square" rtlCol="0">
            <a:spAutoFit/>
          </a:bodyPr>
          <a:lstStyle/>
          <a:p>
            <a:r>
              <a:rPr lang="fr-BE" dirty="0">
                <a:solidFill>
                  <a:srgbClr val="00B050"/>
                </a:solidFill>
              </a:rPr>
              <a:t>« Je suis sur(e)  que « </a:t>
            </a:r>
          </a:p>
          <a:p>
            <a:r>
              <a:rPr lang="fr-BE" dirty="0">
                <a:solidFill>
                  <a:srgbClr val="00B050"/>
                </a:solidFill>
              </a:rPr>
              <a:t>« Tu vas adorer … »</a:t>
            </a:r>
          </a:p>
          <a:p>
            <a:r>
              <a:rPr lang="fr-BE" dirty="0">
                <a:solidFill>
                  <a:srgbClr val="00B050"/>
                </a:solidFill>
              </a:rPr>
              <a:t>« Tu dois … »</a:t>
            </a:r>
          </a:p>
          <a:p>
            <a:r>
              <a:rPr lang="fr-BE" dirty="0">
                <a:solidFill>
                  <a:srgbClr val="00B050"/>
                </a:solidFill>
              </a:rPr>
              <a:t>« Je t’attends avec impatience »</a:t>
            </a:r>
          </a:p>
          <a:p>
            <a:r>
              <a:rPr lang="fr-BE" dirty="0">
                <a:solidFill>
                  <a:srgbClr val="00B050"/>
                </a:solidFill>
              </a:rPr>
              <a:t>« Il faut vraiment que je te parle… » </a:t>
            </a:r>
          </a:p>
        </p:txBody>
      </p:sp>
      <p:sp>
        <p:nvSpPr>
          <p:cNvPr id="14" name="ZoneTexte 13">
            <a:extLst>
              <a:ext uri="{FF2B5EF4-FFF2-40B4-BE49-F238E27FC236}">
                <a16:creationId xmlns:a16="http://schemas.microsoft.com/office/drawing/2014/main" id="{7283E964-6280-C18F-974D-7920D8E2CB6B}"/>
              </a:ext>
            </a:extLst>
          </p:cNvPr>
          <p:cNvSpPr txBox="1"/>
          <p:nvPr/>
        </p:nvSpPr>
        <p:spPr>
          <a:xfrm>
            <a:off x="3614351" y="252201"/>
            <a:ext cx="6106884" cy="369332"/>
          </a:xfrm>
          <a:prstGeom prst="rect">
            <a:avLst/>
          </a:prstGeom>
          <a:noFill/>
        </p:spPr>
        <p:txBody>
          <a:bodyPr wrap="square">
            <a:spAutoFit/>
          </a:bodyPr>
          <a:lstStyle/>
          <a:p>
            <a:r>
              <a:rPr lang="fr-BE" sz="1800" b="1" u="sng" dirty="0">
                <a:solidFill>
                  <a:srgbClr val="FF0000"/>
                </a:solidFill>
              </a:rPr>
              <a:t>Poser une question par la négation </a:t>
            </a:r>
            <a:endParaRPr lang="fr-BE" dirty="0"/>
          </a:p>
        </p:txBody>
      </p:sp>
      <p:pic>
        <p:nvPicPr>
          <p:cNvPr id="16" name="Image 15" descr="Une image contenant texte, capture d’écran&#10;&#10;Description générée automatiquement">
            <a:extLst>
              <a:ext uri="{FF2B5EF4-FFF2-40B4-BE49-F238E27FC236}">
                <a16:creationId xmlns:a16="http://schemas.microsoft.com/office/drawing/2014/main" id="{BEE6B43E-29E0-CD0C-1D7C-25B285F18C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9743" y="2714101"/>
            <a:ext cx="2540440" cy="2489800"/>
          </a:xfrm>
          <a:prstGeom prst="rect">
            <a:avLst/>
          </a:prstGeom>
        </p:spPr>
      </p:pic>
    </p:spTree>
    <p:extLst>
      <p:ext uri="{BB962C8B-B14F-4D97-AF65-F5344CB8AC3E}">
        <p14:creationId xmlns:p14="http://schemas.microsoft.com/office/powerpoint/2010/main" val="235439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19" name="ZoneTexte 18">
            <a:extLst>
              <a:ext uri="{FF2B5EF4-FFF2-40B4-BE49-F238E27FC236}">
                <a16:creationId xmlns:a16="http://schemas.microsoft.com/office/drawing/2014/main" id="{B851AF0A-F171-FD16-866D-C758CFF60B68}"/>
              </a:ext>
            </a:extLst>
          </p:cNvPr>
          <p:cNvSpPr txBox="1"/>
          <p:nvPr/>
        </p:nvSpPr>
        <p:spPr>
          <a:xfrm>
            <a:off x="801427" y="4046042"/>
            <a:ext cx="4427218" cy="2076338"/>
          </a:xfrm>
          <a:prstGeom prst="rect">
            <a:avLst/>
          </a:prstGeom>
          <a:noFill/>
        </p:spPr>
        <p:txBody>
          <a:bodyPr wrap="square">
            <a:spAutoFit/>
          </a:bodyPr>
          <a:lstStyle/>
          <a:p>
            <a:r>
              <a:rPr lang="fr-BE" sz="1600" b="1" u="sng" dirty="0">
                <a:solidFill>
                  <a:srgbClr val="FF0000"/>
                </a:solidFill>
                <a:latin typeface="Arial" panose="020B0604020202020204" pitchFamily="34" charset="0"/>
                <a:cs typeface="Arial" panose="020B0604020202020204" pitchFamily="34" charset="0"/>
              </a:rPr>
              <a:t>On ne cherche pas, jamais ! On ne se met pas en position de demandeur !</a:t>
            </a:r>
          </a:p>
          <a:p>
            <a:endParaRPr lang="fr-BE" sz="1600" b="1" u="sng" dirty="0">
              <a:solidFill>
                <a:srgbClr val="FF0000"/>
              </a:solidFill>
              <a:latin typeface="Arial" panose="020B0604020202020204" pitchFamily="34" charset="0"/>
              <a:cs typeface="Arial" panose="020B0604020202020204" pitchFamily="34" charset="0"/>
            </a:endParaRPr>
          </a:p>
          <a:p>
            <a:pPr>
              <a:lnSpc>
                <a:spcPct val="107000"/>
              </a:lnSpc>
              <a:spcAft>
                <a:spcPts val="800"/>
              </a:spcAft>
            </a:pPr>
            <a:r>
              <a:rPr lang="fr-BE" sz="1400" dirty="0">
                <a:effectLst/>
                <a:latin typeface="Arial" panose="020B0604020202020204" pitchFamily="34" charset="0"/>
                <a:ea typeface="Calibri" panose="020F0502020204030204" pitchFamily="34" charset="0"/>
                <a:cs typeface="Arial" panose="020B0604020202020204" pitchFamily="34" charset="0"/>
              </a:rPr>
              <a:t>Ce n’est pas vous qui avez besoin d‘elle, c’est elle qui a besoin de vous !!</a:t>
            </a:r>
          </a:p>
          <a:p>
            <a:pPr>
              <a:lnSpc>
                <a:spcPct val="107000"/>
              </a:lnSpc>
              <a:spcAft>
                <a:spcPts val="800"/>
              </a:spcAft>
            </a:pPr>
            <a:r>
              <a:rPr lang="fr-BE" sz="1400" dirty="0">
                <a:effectLst/>
                <a:latin typeface="Arial" panose="020B0604020202020204" pitchFamily="34" charset="0"/>
                <a:ea typeface="Calibri" panose="020F0502020204030204" pitchFamily="34" charset="0"/>
                <a:cs typeface="Arial" panose="020B0604020202020204" pitchFamily="34" charset="0"/>
              </a:rPr>
              <a:t>C’est un cadeau que vous leur faite et pas l’inverse, pensez-y juste avant votre discussion, ca changera la façon dont elle vous percevra! </a:t>
            </a:r>
            <a:endParaRPr lang="fr-BE" sz="1400" u="sng" dirty="0">
              <a:solidFill>
                <a:srgbClr val="FF0000"/>
              </a:solidFill>
            </a:endParaRPr>
          </a:p>
        </p:txBody>
      </p:sp>
      <p:pic>
        <p:nvPicPr>
          <p:cNvPr id="7" name="Image 6" descr="Une image contenant texte, capture d’écran, Police&#10;&#10;Description générée automatiquement">
            <a:extLst>
              <a:ext uri="{FF2B5EF4-FFF2-40B4-BE49-F238E27FC236}">
                <a16:creationId xmlns:a16="http://schemas.microsoft.com/office/drawing/2014/main" id="{66AE1E94-8F11-00FF-1B66-2F168F5D7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431" y="314837"/>
            <a:ext cx="2713366" cy="3389568"/>
          </a:xfrm>
          <a:prstGeom prst="rect">
            <a:avLst/>
          </a:prstGeom>
        </p:spPr>
      </p:pic>
      <p:pic>
        <p:nvPicPr>
          <p:cNvPr id="13" name="Image 12" descr="Une image contenant texte, capture d’écran, Police, conception&#10;&#10;Description générée automatiquement">
            <a:extLst>
              <a:ext uri="{FF2B5EF4-FFF2-40B4-BE49-F238E27FC236}">
                <a16:creationId xmlns:a16="http://schemas.microsoft.com/office/drawing/2014/main" id="{708CE033-2EB0-E36F-C7DA-AD55E278C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722" y="453770"/>
            <a:ext cx="2020954" cy="3250635"/>
          </a:xfrm>
          <a:prstGeom prst="rect">
            <a:avLst/>
          </a:prstGeom>
        </p:spPr>
      </p:pic>
      <p:sp>
        <p:nvSpPr>
          <p:cNvPr id="15" name="ZoneTexte 14">
            <a:extLst>
              <a:ext uri="{FF2B5EF4-FFF2-40B4-BE49-F238E27FC236}">
                <a16:creationId xmlns:a16="http://schemas.microsoft.com/office/drawing/2014/main" id="{E8A623CA-0FB8-8394-3ABD-8975B0E869FB}"/>
              </a:ext>
            </a:extLst>
          </p:cNvPr>
          <p:cNvSpPr txBox="1"/>
          <p:nvPr/>
        </p:nvSpPr>
        <p:spPr>
          <a:xfrm>
            <a:off x="7748833" y="4035039"/>
            <a:ext cx="4129420" cy="2431435"/>
          </a:xfrm>
          <a:prstGeom prst="rect">
            <a:avLst/>
          </a:prstGeom>
          <a:noFill/>
        </p:spPr>
        <p:txBody>
          <a:bodyPr wrap="square">
            <a:spAutoFit/>
          </a:bodyPr>
          <a:lstStyle/>
          <a:p>
            <a:r>
              <a:rPr lang="fr-FR" b="1" i="0" u="sng" dirty="0">
                <a:solidFill>
                  <a:srgbClr val="FF0000"/>
                </a:solidFill>
                <a:effectLst/>
                <a:latin typeface="Arial" panose="020B0604020202020204" pitchFamily="34" charset="0"/>
                <a:cs typeface="Arial" panose="020B0604020202020204" pitchFamily="34" charset="0"/>
              </a:rPr>
              <a:t>Proposez vous-même un créneau pour le rendez vous  </a:t>
            </a:r>
          </a:p>
          <a:p>
            <a:endParaRPr lang="fr-FR" b="1" i="0" u="sng" dirty="0">
              <a:solidFill>
                <a:srgbClr val="FF0000"/>
              </a:solidFill>
              <a:effectLst/>
              <a:latin typeface="Arial" panose="020B0604020202020204" pitchFamily="34" charset="0"/>
              <a:cs typeface="Arial" panose="020B0604020202020204" pitchFamily="34" charset="0"/>
            </a:endParaRPr>
          </a:p>
          <a:p>
            <a:r>
              <a:rPr lang="fr-FR" sz="1400" i="0" dirty="0">
                <a:effectLst/>
                <a:latin typeface="Arial" panose="020B0604020202020204" pitchFamily="34" charset="0"/>
                <a:cs typeface="Arial" panose="020B0604020202020204" pitchFamily="34" charset="0"/>
              </a:rPr>
              <a:t>Montrer que nous sommes occupés (Business Man OU </a:t>
            </a:r>
            <a:r>
              <a:rPr lang="fr-FR" sz="1400" i="0" dirty="0" err="1">
                <a:effectLst/>
                <a:latin typeface="Arial" panose="020B0604020202020204" pitchFamily="34" charset="0"/>
                <a:cs typeface="Arial" panose="020B0604020202020204" pitchFamily="34" charset="0"/>
              </a:rPr>
              <a:t>Woman</a:t>
            </a:r>
            <a:r>
              <a:rPr lang="fr-FR" sz="1400" i="0" dirty="0">
                <a:effectLst/>
                <a:latin typeface="Arial" panose="020B0604020202020204" pitchFamily="34" charset="0"/>
                <a:cs typeface="Arial" panose="020B0604020202020204" pitchFamily="34" charset="0"/>
              </a:rPr>
              <a:t>) et proposer vous-même un créneau horaire (plusieurs qu’elle puisse choisir) </a:t>
            </a:r>
          </a:p>
          <a:p>
            <a:r>
              <a:rPr lang="fr-FR" sz="1400" dirty="0">
                <a:latin typeface="Arial" panose="020B0604020202020204" pitchFamily="34" charset="0"/>
                <a:cs typeface="Arial" panose="020B0604020202020204" pitchFamily="34" charset="0"/>
              </a:rPr>
              <a:t>Ne pas leur demander quand elle veut et où elle veut , ça montre que vous êtes disponible à sa guise, ça peut donc donner l’impression que ça ne fonctionne pas bien! </a:t>
            </a:r>
            <a:endParaRPr lang="fr-FR" sz="1400" i="0" dirty="0">
              <a:effectLst/>
              <a:latin typeface="Arial" panose="020B0604020202020204" pitchFamily="34" charset="0"/>
              <a:cs typeface="Arial" panose="020B0604020202020204" pitchFamily="34" charset="0"/>
            </a:endParaRPr>
          </a:p>
        </p:txBody>
      </p:sp>
      <p:sp>
        <p:nvSpPr>
          <p:cNvPr id="16" name="Signe Moins 15">
            <a:extLst>
              <a:ext uri="{FF2B5EF4-FFF2-40B4-BE49-F238E27FC236}">
                <a16:creationId xmlns:a16="http://schemas.microsoft.com/office/drawing/2014/main" id="{86F117F1-E7F4-DC37-BF1E-950DF34A0748}"/>
              </a:ext>
            </a:extLst>
          </p:cNvPr>
          <p:cNvSpPr/>
          <p:nvPr/>
        </p:nvSpPr>
        <p:spPr>
          <a:xfrm rot="5400000">
            <a:off x="2762671" y="2772831"/>
            <a:ext cx="6890178" cy="914400"/>
          </a:xfrm>
          <a:prstGeom prst="mathMinus">
            <a:avLst>
              <a:gd name="adj1" fmla="val 146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39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endParaRPr lang="fr-BE" sz="4400" dirty="0">
              <a:solidFill>
                <a:srgbClr val="FF0000"/>
              </a:solidFill>
            </a:endParaRPr>
          </a:p>
        </p:txBody>
      </p:sp>
      <p:sp>
        <p:nvSpPr>
          <p:cNvPr id="3" name="Sous-titre 2">
            <a:extLst>
              <a:ext uri="{FF2B5EF4-FFF2-40B4-BE49-F238E27FC236}">
                <a16:creationId xmlns:a16="http://schemas.microsoft.com/office/drawing/2014/main" id="{D4356921-F77D-DF8F-D60B-2CFADA7F767A}"/>
              </a:ext>
            </a:extLst>
          </p:cNvPr>
          <p:cNvSpPr>
            <a:spLocks noGrp="1"/>
          </p:cNvSpPr>
          <p:nvPr>
            <p:ph type="subTitle" idx="1"/>
          </p:nvPr>
        </p:nvSpPr>
        <p:spPr>
          <a:xfrm>
            <a:off x="1524000" y="3602038"/>
            <a:ext cx="9144000" cy="827881"/>
          </a:xfrm>
        </p:spPr>
        <p:txBody>
          <a:bodyPr/>
          <a:lstStyle/>
          <a:p>
            <a:endParaRPr lang="fr-BE" dirty="0"/>
          </a:p>
          <a:p>
            <a:endParaRPr lang="fr-BE" dirty="0"/>
          </a:p>
          <a:p>
            <a:endParaRPr lang="fr-BE" dirty="0"/>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8" name="Image 7" descr="Une image contenant texte, capture d’écran, Police&#10;&#10;Description générée automatiquement">
            <a:extLst>
              <a:ext uri="{FF2B5EF4-FFF2-40B4-BE49-F238E27FC236}">
                <a16:creationId xmlns:a16="http://schemas.microsoft.com/office/drawing/2014/main" id="{3A4D6DBA-7F1C-E14F-CB67-7B269F005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0" y="564011"/>
            <a:ext cx="2864602" cy="3909527"/>
          </a:xfrm>
          <a:prstGeom prst="rect">
            <a:avLst/>
          </a:prstGeom>
        </p:spPr>
      </p:pic>
      <p:pic>
        <p:nvPicPr>
          <p:cNvPr id="14" name="Image 13" descr="Une image contenant texte, capture d’écran, Police, Bleu électrique&#10;&#10;Description générée automatiquement">
            <a:extLst>
              <a:ext uri="{FF2B5EF4-FFF2-40B4-BE49-F238E27FC236}">
                <a16:creationId xmlns:a16="http://schemas.microsoft.com/office/drawing/2014/main" id="{09A8E8E3-B284-B441-F4C9-50CFD8CDD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056" y="1381374"/>
            <a:ext cx="5022850" cy="4095249"/>
          </a:xfrm>
          <a:prstGeom prst="rect">
            <a:avLst/>
          </a:prstGeom>
        </p:spPr>
      </p:pic>
      <p:pic>
        <p:nvPicPr>
          <p:cNvPr id="10" name="Image 9" descr="Une image contenant texte, capture d’écran, Police, Bleu électrique&#10;&#10;Description générée automatiquement">
            <a:extLst>
              <a:ext uri="{FF2B5EF4-FFF2-40B4-BE49-F238E27FC236}">
                <a16:creationId xmlns:a16="http://schemas.microsoft.com/office/drawing/2014/main" id="{08A1C95A-5C0B-3FCE-0EEF-CF19CD344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165" y="1801595"/>
            <a:ext cx="3595325" cy="3254809"/>
          </a:xfrm>
          <a:prstGeom prst="rect">
            <a:avLst/>
          </a:prstGeom>
        </p:spPr>
      </p:pic>
      <p:sp>
        <p:nvSpPr>
          <p:cNvPr id="16" name="ZoneTexte 15">
            <a:extLst>
              <a:ext uri="{FF2B5EF4-FFF2-40B4-BE49-F238E27FC236}">
                <a16:creationId xmlns:a16="http://schemas.microsoft.com/office/drawing/2014/main" id="{4E28C330-4A9D-35C2-8379-0F02FC4FB65A}"/>
              </a:ext>
            </a:extLst>
          </p:cNvPr>
          <p:cNvSpPr txBox="1"/>
          <p:nvPr/>
        </p:nvSpPr>
        <p:spPr>
          <a:xfrm>
            <a:off x="3644102" y="484505"/>
            <a:ext cx="7023897" cy="584775"/>
          </a:xfrm>
          <a:prstGeom prst="rect">
            <a:avLst/>
          </a:prstGeom>
          <a:noFill/>
        </p:spPr>
        <p:txBody>
          <a:bodyPr wrap="square">
            <a:spAutoFit/>
          </a:bodyPr>
          <a:lstStyle/>
          <a:p>
            <a:r>
              <a:rPr lang="fr-BE" sz="3200" b="1" u="sng" dirty="0">
                <a:solidFill>
                  <a:srgbClr val="FF0000"/>
                </a:solidFill>
              </a:rPr>
              <a:t>On ne s’excuse pas de « déranger » </a:t>
            </a:r>
          </a:p>
        </p:txBody>
      </p:sp>
      <p:sp>
        <p:nvSpPr>
          <p:cNvPr id="17" name="ZoneTexte 16">
            <a:extLst>
              <a:ext uri="{FF2B5EF4-FFF2-40B4-BE49-F238E27FC236}">
                <a16:creationId xmlns:a16="http://schemas.microsoft.com/office/drawing/2014/main" id="{68CD6CCD-0476-AC8B-1076-B2473B46E5DF}"/>
              </a:ext>
            </a:extLst>
          </p:cNvPr>
          <p:cNvSpPr txBox="1"/>
          <p:nvPr/>
        </p:nvSpPr>
        <p:spPr>
          <a:xfrm>
            <a:off x="876693" y="5519542"/>
            <a:ext cx="10595728" cy="646331"/>
          </a:xfrm>
          <a:prstGeom prst="rect">
            <a:avLst/>
          </a:prstGeom>
          <a:noFill/>
        </p:spPr>
        <p:txBody>
          <a:bodyPr wrap="square" rtlCol="0">
            <a:spAutoFit/>
          </a:bodyPr>
          <a:lstStyle/>
          <a:p>
            <a:pPr algn="ctr"/>
            <a:r>
              <a:rPr lang="fr-BE" dirty="0">
                <a:solidFill>
                  <a:srgbClr val="FF0000"/>
                </a:solidFill>
              </a:rPr>
              <a:t>Ça donne l’impression que vous allez l’ennuyer alors que vous allez lui proposer un business qui la fera sans doute trop kiffer et qui pourrait changer sa vie! </a:t>
            </a:r>
          </a:p>
        </p:txBody>
      </p:sp>
    </p:spTree>
    <p:extLst>
      <p:ext uri="{BB962C8B-B14F-4D97-AF65-F5344CB8AC3E}">
        <p14:creationId xmlns:p14="http://schemas.microsoft.com/office/powerpoint/2010/main" val="199222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93CC0-ECCD-084A-0BED-168851F1EA32}"/>
              </a:ext>
            </a:extLst>
          </p:cNvPr>
          <p:cNvSpPr>
            <a:spLocks noGrp="1"/>
          </p:cNvSpPr>
          <p:nvPr>
            <p:ph type="ctrTitle"/>
          </p:nvPr>
        </p:nvSpPr>
        <p:spPr>
          <a:xfrm>
            <a:off x="1425676" y="453770"/>
            <a:ext cx="9144000" cy="981740"/>
          </a:xfrm>
        </p:spPr>
        <p:txBody>
          <a:bodyPr>
            <a:normAutofit fontScale="90000"/>
          </a:bodyPr>
          <a:lstStyle/>
          <a:p>
            <a:br>
              <a:rPr lang="fr-BE" dirty="0">
                <a:solidFill>
                  <a:srgbClr val="FF0000"/>
                </a:solidFill>
              </a:rPr>
            </a:br>
            <a:br>
              <a:rPr lang="fr-BE" dirty="0">
                <a:solidFill>
                  <a:srgbClr val="FF0000"/>
                </a:solidFill>
              </a:rPr>
            </a:br>
            <a:r>
              <a:rPr lang="fr-BE" sz="4400" dirty="0">
                <a:solidFill>
                  <a:srgbClr val="FF0000"/>
                </a:solidFill>
              </a:rPr>
              <a:t>FOCUS IMM</a:t>
            </a:r>
          </a:p>
        </p:txBody>
      </p:sp>
      <p:sp>
        <p:nvSpPr>
          <p:cNvPr id="4" name="AutoShape 5" descr="🤩">
            <a:extLst>
              <a:ext uri="{FF2B5EF4-FFF2-40B4-BE49-F238E27FC236}">
                <a16:creationId xmlns:a16="http://schemas.microsoft.com/office/drawing/2014/main" id="{001D6294-553F-E4F2-973A-C0955C8CAD63}"/>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5" name="AutoShape 6" descr="🤩">
            <a:extLst>
              <a:ext uri="{FF2B5EF4-FFF2-40B4-BE49-F238E27FC236}">
                <a16:creationId xmlns:a16="http://schemas.microsoft.com/office/drawing/2014/main" id="{F5ACD85B-D82F-0765-8DB0-AE0FBEA5207E}"/>
              </a:ext>
            </a:extLst>
          </p:cNvPr>
          <p:cNvSpPr>
            <a:spLocks noChangeAspect="1" noChangeArrowheads="1"/>
          </p:cNvSpPr>
          <p:nvPr/>
        </p:nvSpPr>
        <p:spPr bwMode="auto">
          <a:xfrm>
            <a:off x="0" y="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15" name="ZoneTexte 14">
            <a:extLst>
              <a:ext uri="{FF2B5EF4-FFF2-40B4-BE49-F238E27FC236}">
                <a16:creationId xmlns:a16="http://schemas.microsoft.com/office/drawing/2014/main" id="{FDF1FA0B-EE93-DD38-E163-65781C83A869}"/>
              </a:ext>
            </a:extLst>
          </p:cNvPr>
          <p:cNvSpPr txBox="1"/>
          <p:nvPr/>
        </p:nvSpPr>
        <p:spPr>
          <a:xfrm>
            <a:off x="1277007" y="1818290"/>
            <a:ext cx="9637986" cy="376000"/>
          </a:xfrm>
          <a:prstGeom prst="rect">
            <a:avLst/>
          </a:prstGeom>
          <a:noFill/>
        </p:spPr>
        <p:txBody>
          <a:bodyPr wrap="square" rtlCol="0">
            <a:spAutoFit/>
          </a:bodyPr>
          <a:lstStyle/>
          <a:p>
            <a:pPr algn="ctr">
              <a:lnSpc>
                <a:spcPct val="107000"/>
              </a:lnSpc>
              <a:spcAft>
                <a:spcPts val="300"/>
              </a:spcAft>
            </a:pPr>
            <a:r>
              <a:rPr lang="fr-BE" sz="1800" kern="100" dirty="0">
                <a:solidFill>
                  <a:srgbClr val="C00000"/>
                </a:solidFill>
                <a:effectLst/>
                <a:latin typeface="Segoe UI Historic" panose="020B0502040204020203" pitchFamily="34" charset="0"/>
                <a:ea typeface="Aptos" panose="020B0004020202020204" pitchFamily="34" charset="0"/>
                <a:cs typeface="Times New Roman" panose="02020603050405020304" pitchFamily="18" charset="0"/>
              </a:rPr>
              <a:t>N’oubliez jamais, on ne vend pas un produit, on vend une émotion, une sensation…</a:t>
            </a:r>
            <a:endParaRPr lang="fr-BE" sz="1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AB2EAA11-27EA-C8FE-A3A7-3CEE3178DF4F}"/>
              </a:ext>
            </a:extLst>
          </p:cNvPr>
          <p:cNvSpPr txBox="1"/>
          <p:nvPr/>
        </p:nvSpPr>
        <p:spPr>
          <a:xfrm>
            <a:off x="541282" y="2409409"/>
            <a:ext cx="11109435" cy="3693319"/>
          </a:xfrm>
          <a:prstGeom prst="rect">
            <a:avLst/>
          </a:prstGeom>
          <a:noFill/>
        </p:spPr>
        <p:txBody>
          <a:bodyPr wrap="square" rtlCol="0">
            <a:spAutoFit/>
          </a:bodyPr>
          <a:lstStyle/>
          <a:p>
            <a:r>
              <a:rPr lang="fr-BE" i="1" kern="0" dirty="0">
                <a:solidFill>
                  <a:srgbClr val="1C1E21"/>
                </a:solidFill>
                <a:latin typeface="Arial" panose="020B0604020202020204" pitchFamily="34" charset="0"/>
                <a:ea typeface="Times New Roman" panose="02020603050405020304" pitchFamily="18" charset="0"/>
                <a:cs typeface="Arial" panose="020B0604020202020204" pitchFamily="34" charset="0"/>
              </a:rPr>
              <a:t>Exemple </a:t>
            </a:r>
          </a:p>
          <a:p>
            <a:r>
              <a:rPr lang="fr-BE" kern="0" dirty="0">
                <a:solidFill>
                  <a:srgbClr val="1C1E21"/>
                </a:solidFill>
                <a:latin typeface="Arial" panose="020B0604020202020204" pitchFamily="34" charset="0"/>
                <a:ea typeface="Times New Roman" panose="02020603050405020304" pitchFamily="18" charset="0"/>
                <a:cs typeface="Arial" panose="020B0604020202020204" pitchFamily="34" charset="0"/>
              </a:rPr>
              <a:t>-J’</a:t>
            </a:r>
            <a:r>
              <a:rPr lang="fr-BE" sz="1800" kern="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ai pensé à toi car j'ai démarré un truc de fou il y a qq mois et je suis sure que tu adorerais! </a:t>
            </a:r>
          </a:p>
          <a:p>
            <a:r>
              <a:rPr lang="fr-BE" sz="1800" kern="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Faut qu'on en parle ! </a:t>
            </a:r>
          </a:p>
          <a:p>
            <a:endParaRPr lang="fr-BE" sz="1800" kern="0" dirty="0">
              <a:solidFill>
                <a:srgbClr val="1C1E21"/>
              </a:solidFill>
              <a:effectLst/>
              <a:latin typeface="Arial" panose="020B0604020202020204" pitchFamily="34" charset="0"/>
              <a:ea typeface="Times New Roman" panose="02020603050405020304" pitchFamily="18" charset="0"/>
              <a:cs typeface="Arial" panose="020B0604020202020204" pitchFamily="34" charset="0"/>
            </a:endParaRPr>
          </a:p>
          <a:p>
            <a:r>
              <a:rPr lang="fr-FR" b="0" i="0" dirty="0">
                <a:solidFill>
                  <a:srgbClr val="1C1E21"/>
                </a:solidFill>
                <a:effectLst/>
                <a:latin typeface="Arial" panose="020B0604020202020204" pitchFamily="34" charset="0"/>
                <a:cs typeface="Arial" panose="020B0604020202020204" pitchFamily="34" charset="0"/>
              </a:rPr>
              <a:t>-J’ai pensé à toi, j’ai un truc de dingue à te proposer, qui je suis va te plaire et pourrait être complémentaire à ton activité de styliste ongulaire, Fais-moi signe pour qu’on en parle !</a:t>
            </a:r>
          </a:p>
          <a:p>
            <a:endParaRPr lang="fr-FR" kern="0" dirty="0">
              <a:solidFill>
                <a:srgbClr val="1C1E21"/>
              </a:solidFill>
              <a:latin typeface="Arial" panose="020B0604020202020204" pitchFamily="34" charset="0"/>
              <a:cs typeface="Arial" panose="020B0604020202020204" pitchFamily="34" charset="0"/>
            </a:endParaRPr>
          </a:p>
          <a:p>
            <a:r>
              <a:rPr lang="fr-FR" sz="1800" b="0" i="0" dirty="0">
                <a:solidFill>
                  <a:srgbClr val="080809"/>
                </a:solidFill>
                <a:effectLst/>
                <a:latin typeface="Arial" panose="020B0604020202020204" pitchFamily="34" charset="0"/>
                <a:cs typeface="Arial" panose="020B0604020202020204" pitchFamily="34" charset="0"/>
              </a:rPr>
              <a:t>-Merci de me suivre sur mes story, ç</a:t>
            </a:r>
            <a:r>
              <a:rPr lang="fr-FR" sz="1800" b="0" i="0" dirty="0">
                <a:solidFill>
                  <a:srgbClr val="222222"/>
                </a:solidFill>
                <a:effectLst/>
                <a:latin typeface="Arial" panose="020B0604020202020204" pitchFamily="34" charset="0"/>
                <a:cs typeface="Arial" panose="020B0604020202020204" pitchFamily="34" charset="0"/>
              </a:rPr>
              <a:t>a fait trop plaisir et je suis sure que tu adorerais ce que je vis ! On peut en parler quand tu veux ma belle!</a:t>
            </a:r>
          </a:p>
          <a:p>
            <a:endParaRPr lang="fr-FR" kern="0" dirty="0">
              <a:solidFill>
                <a:srgbClr val="222222"/>
              </a:solidFill>
              <a:latin typeface="Arial" panose="020B0604020202020204" pitchFamily="34" charset="0"/>
              <a:cs typeface="Arial" panose="020B0604020202020204" pitchFamily="34" charset="0"/>
            </a:endParaRPr>
          </a:p>
          <a:p>
            <a:r>
              <a:rPr lang="fr-BE" sz="1800" u="sng" kern="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En vocal c’est encore mieux, on ressentira votre émotion !</a:t>
            </a:r>
          </a:p>
          <a:p>
            <a:endParaRPr lang="fr-BE" sz="1800" u="sng" kern="0" dirty="0">
              <a:solidFill>
                <a:srgbClr val="1C1E21"/>
              </a:solidFill>
              <a:effectLst/>
              <a:latin typeface="Arial" panose="020B0604020202020204" pitchFamily="34" charset="0"/>
              <a:ea typeface="Times New Roman" panose="02020603050405020304" pitchFamily="18" charset="0"/>
              <a:cs typeface="Arial" panose="020B0604020202020204" pitchFamily="34" charset="0"/>
            </a:endParaRPr>
          </a:p>
          <a:p>
            <a:endParaRPr lang="fr-BE" kern="0" dirty="0">
              <a:solidFill>
                <a:srgbClr val="1C1E21"/>
              </a:solidFill>
              <a:latin typeface="Arial" panose="020B0604020202020204" pitchFamily="34" charset="0"/>
              <a:cs typeface="Arial" panose="020B0604020202020204" pitchFamily="34" charset="0"/>
            </a:endParaRPr>
          </a:p>
        </p:txBody>
      </p:sp>
      <p:sp>
        <p:nvSpPr>
          <p:cNvPr id="41" name="ZoneTexte 40">
            <a:extLst>
              <a:ext uri="{FF2B5EF4-FFF2-40B4-BE49-F238E27FC236}">
                <a16:creationId xmlns:a16="http://schemas.microsoft.com/office/drawing/2014/main" id="{8229CE91-15C3-CAB2-D073-891B958C40B9}"/>
              </a:ext>
            </a:extLst>
          </p:cNvPr>
          <p:cNvSpPr txBox="1"/>
          <p:nvPr/>
        </p:nvSpPr>
        <p:spPr>
          <a:xfrm>
            <a:off x="1376855" y="8112406"/>
            <a:ext cx="7451835" cy="369332"/>
          </a:xfrm>
          <a:prstGeom prst="rect">
            <a:avLst/>
          </a:prstGeom>
          <a:noFill/>
        </p:spPr>
        <p:txBody>
          <a:bodyPr wrap="square" rtlCol="0">
            <a:spAutoFit/>
          </a:bodyPr>
          <a:lstStyle/>
          <a:p>
            <a:endParaRPr lang="fr-BE" dirty="0"/>
          </a:p>
        </p:txBody>
      </p:sp>
    </p:spTree>
    <p:extLst>
      <p:ext uri="{BB962C8B-B14F-4D97-AF65-F5344CB8AC3E}">
        <p14:creationId xmlns:p14="http://schemas.microsoft.com/office/powerpoint/2010/main" val="33985673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999</Words>
  <Application>Microsoft Office PowerPoint</Application>
  <PresentationFormat>Grand écran</PresentationFormat>
  <Paragraphs>85</Paragraphs>
  <Slides>12</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Aptos</vt:lpstr>
      <vt:lpstr>Aptos Display</vt:lpstr>
      <vt:lpstr>Arial</vt:lpstr>
      <vt:lpstr>Calibri</vt:lpstr>
      <vt:lpstr>Calibri Light</vt:lpstr>
      <vt:lpstr>inherit</vt:lpstr>
      <vt:lpstr>Placeholder Font</vt:lpstr>
      <vt:lpstr>Segoe UI Historic</vt:lpstr>
      <vt:lpstr>Thème Office</vt:lpstr>
      <vt:lpstr>   La communication  </vt:lpstr>
      <vt:lpstr>  </vt:lpstr>
      <vt:lpstr>  </vt:lpstr>
      <vt:lpstr>  </vt:lpstr>
      <vt:lpstr> Poser une question par la négation (l’autre plus grosse erreur) </vt:lpstr>
      <vt:lpstr>Présentation PowerPoint</vt:lpstr>
      <vt:lpstr>  </vt:lpstr>
      <vt:lpstr>  </vt:lpstr>
      <vt:lpstr>  FOCUS IMM</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LIZA DARTOIS</dc:creator>
  <cp:lastModifiedBy>LIZA DARTOIS</cp:lastModifiedBy>
  <cp:revision>12</cp:revision>
  <dcterms:created xsi:type="dcterms:W3CDTF">2024-09-22T10:33:05Z</dcterms:created>
  <dcterms:modified xsi:type="dcterms:W3CDTF">2024-11-13T13:22:34Z</dcterms:modified>
</cp:coreProperties>
</file>